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1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47FBE-C1B9-44E9-B578-F6A7B93C95DF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75E4B-E826-4D23-B61D-7EF5CAD63E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60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B7923E-F5B6-4F8D-87F2-F3AD636F7A3E}" type="datetimeFigureOut">
              <a:rPr lang="de-DE"/>
              <a:pPr>
                <a:defRPr/>
              </a:pPr>
              <a:t>04.06.2019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D6A06B-0009-4958-9E91-F59E3074C1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27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1668463"/>
            <a:ext cx="9144000" cy="4856162"/>
          </a:xfrm>
          <a:prstGeom prst="rect">
            <a:avLst/>
          </a:prstGeom>
          <a:solidFill>
            <a:srgbClr val="871D33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8667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653A1C-C9C1-4753-8A4B-5A5E60C50A33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6542088" y="6524625"/>
            <a:ext cx="21336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13" name="Grafik 12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7" t="25038" r="13717" b="11614"/>
          <a:stretch/>
        </p:blipFill>
        <p:spPr bwMode="auto">
          <a:xfrm>
            <a:off x="6516216" y="89647"/>
            <a:ext cx="2621118" cy="12152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189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A972-5E6F-4A2D-BB9E-6E6CAE3A316D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E8CAE-B8F4-487C-89DC-A5BA4342644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981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1288" y="438150"/>
            <a:ext cx="1933575" cy="60150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38150"/>
            <a:ext cx="5653088" cy="60150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D71AA-80EF-4B34-B20A-022653188C00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ACAE-EA0C-412A-9711-D3282067CA3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35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34888-BEAE-40F3-BCF3-206F850391BF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A5B8-D8F9-4CA9-B02C-1CC6042B341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510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FF4ED-C4AD-4A5C-AE36-58D45626EAE9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47C9-9595-4B2A-BF24-80F1E16913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327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79600"/>
            <a:ext cx="3792538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0738" y="1879600"/>
            <a:ext cx="3794125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39E1A-B9C7-43C0-9935-6CFF6E4F73D4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BB4BD-95D7-4D45-AE9F-937130D4439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643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9E23-E911-4455-80D7-63EADF3FB143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F3EAE-604F-4AFD-BB66-F249CB99A41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734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947B4-52CC-4C41-B3FC-F1A575DE57FB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FC28-C770-4D7B-BF12-A81C28847D1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886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CF31-2CC9-4AA0-90BC-69E801FB005F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3E71D-D043-4BDC-B5E8-CD88514026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64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4CF2-41EA-4F6F-B59E-7772BBB0FED7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EE5D-C96E-4840-9C08-C8509CCA941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05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71FBE-C136-4838-AF78-7A93D8F5A6C9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F1D4A-E200-46E2-B2E0-AA64C2CF45A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31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8150"/>
            <a:ext cx="5838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9600"/>
            <a:ext cx="7739063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grpSp>
        <p:nvGrpSpPr>
          <p:cNvPr id="1028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34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35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029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5767C7-EBE9-44E7-ABC4-8A569056DB85}" type="datetimeFigureOut">
              <a:rPr lang="de-DE"/>
              <a:pPr>
                <a:defRPr/>
              </a:pPr>
              <a:t>04.06.2019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A210B4-8A5C-4B6F-AD0C-11A92A2D75C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2" name="Grafik 11"/>
          <p:cNvPicPr/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7" t="25038" r="13717" b="11614"/>
          <a:stretch/>
        </p:blipFill>
        <p:spPr bwMode="auto">
          <a:xfrm>
            <a:off x="6487386" y="80483"/>
            <a:ext cx="2621118" cy="12152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defRPr sz="3200">
          <a:solidFill>
            <a:srgbClr val="8F1936"/>
          </a:solidFill>
          <a:latin typeface="+mn-lt"/>
          <a:ea typeface="+mn-ea"/>
          <a:cs typeface="+mn-cs"/>
        </a:defRPr>
      </a:lvl1pPr>
      <a:lvl2pPr marL="1588" indent="-15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363538" indent="-363538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Bliss Regular" charset="0"/>
        <a:buAutoNum type="arabicPeriod"/>
        <a:tabLst>
          <a:tab pos="357188" algn="l"/>
        </a:tabLst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358775" indent="-358775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Wingdings" pitchFamily="2" charset="2"/>
        <a:buChar char="§"/>
        <a:tabLst>
          <a:tab pos="363538" algn="l"/>
        </a:tabLst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3603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+mn-lt"/>
          <a:ea typeface="+mn-ea"/>
          <a:cs typeface="Arial" pitchFamily="34" charset="0"/>
        </a:defRPr>
      </a:lvl5pPr>
      <a:lvl6pPr marL="8175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+mn-lt"/>
          <a:ea typeface="+mn-ea"/>
          <a:cs typeface="Arial" pitchFamily="34" charset="0"/>
        </a:defRPr>
      </a:lvl6pPr>
      <a:lvl7pPr marL="12747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+mn-lt"/>
          <a:ea typeface="+mn-ea"/>
          <a:cs typeface="Arial" pitchFamily="34" charset="0"/>
        </a:defRPr>
      </a:lvl7pPr>
      <a:lvl8pPr marL="17319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+mn-lt"/>
          <a:ea typeface="+mn-ea"/>
          <a:cs typeface="Arial" pitchFamily="34" charset="0"/>
        </a:defRPr>
      </a:lvl8pPr>
      <a:lvl9pPr marL="21891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3"/>
          <p:cNvSpPr>
            <a:spLocks/>
          </p:cNvSpPr>
          <p:nvPr/>
        </p:nvSpPr>
        <p:spPr bwMode="auto">
          <a:xfrm>
            <a:off x="685800" y="2516188"/>
            <a:ext cx="78517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de-DE" altLang="de-DE" dirty="0" smtClean="0">
                <a:solidFill>
                  <a:schemeClr val="bg1"/>
                </a:solidFill>
                <a:cs typeface="Arial" pitchFamily="34" charset="0"/>
              </a:rPr>
              <a:t>Gesamtkonzept „Demokratie stärken durch Bildung“</a:t>
            </a:r>
          </a:p>
          <a:p>
            <a:endParaRPr lang="de-DE" altLang="de-DE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de-DE" altLang="de-DE" dirty="0" smtClean="0">
                <a:solidFill>
                  <a:schemeClr val="bg1"/>
                </a:solidFill>
                <a:cs typeface="Arial" pitchFamily="34" charset="0"/>
              </a:rPr>
              <a:t>Regierungserklärung „Demokratie macht Schule: Rheinland-Pfalz stärkt Demokratiebildung, Erinnerungskultur und europäisches Miteinander“ </a:t>
            </a:r>
            <a:endParaRPr lang="de-DE" altLang="de-DE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75" name="Textplatzhalter 2"/>
          <p:cNvSpPr>
            <a:spLocks/>
          </p:cNvSpPr>
          <p:nvPr/>
        </p:nvSpPr>
        <p:spPr bwMode="auto">
          <a:xfrm>
            <a:off x="712788" y="4800600"/>
            <a:ext cx="78644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de-DE" altLang="de-DE" sz="1800" dirty="0" smtClean="0">
                <a:solidFill>
                  <a:schemeClr val="bg1"/>
                </a:solidFill>
              </a:rPr>
              <a:t>Katja Bewersdorf, Ref. 9422C, 09.05.2019</a:t>
            </a:r>
            <a:endParaRPr lang="de-DE" altLang="de-DE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Vielen Dank für Ihre</a:t>
            </a:r>
          </a:p>
          <a:p>
            <a:pPr algn="ctr"/>
            <a:r>
              <a:rPr lang="de-DE" dirty="0" smtClean="0"/>
              <a:t>Aufmerksamkeit!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96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 smtClean="0">
              <a:solidFill>
                <a:schemeClr val="tx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>Zentrale 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de-DE" sz="1400" b="1" dirty="0" smtClean="0"/>
              <a:t>Erinnern leben!</a:t>
            </a:r>
            <a:endParaRPr lang="de-DE" sz="1400" dirty="0"/>
          </a:p>
          <a:p>
            <a:pPr marL="0" lvl="0"/>
            <a:r>
              <a:rPr lang="de-DE" sz="1400" b="1" dirty="0" smtClean="0"/>
              <a:t>Verbindliche Richtlinie: Alle </a:t>
            </a:r>
            <a:r>
              <a:rPr lang="de-DE" sz="1400" b="1" dirty="0"/>
              <a:t>rheinland-pfälzischen Schülerinnen und Schüler sollen künftig mindestens  einmal in ihrer Schullaufbahn eine Gedenkstätte oder einen Lernort besuchen oder </a:t>
            </a:r>
            <a:r>
              <a:rPr lang="de-DE" sz="1400" b="1" dirty="0" smtClean="0"/>
              <a:t>sich </a:t>
            </a:r>
            <a:r>
              <a:rPr lang="de-DE" sz="1400" b="1" dirty="0"/>
              <a:t>mit Zeitzeuginnen und </a:t>
            </a:r>
            <a:r>
              <a:rPr lang="de-DE" sz="1400" b="1" dirty="0" smtClean="0"/>
              <a:t>Zeitzeugen beschäftigen</a:t>
            </a:r>
            <a:r>
              <a:rPr lang="de-DE" sz="1400" dirty="0" smtClean="0"/>
              <a:t>.</a:t>
            </a:r>
            <a:endParaRPr lang="de-DE" sz="1400" dirty="0"/>
          </a:p>
          <a:p>
            <a:pPr marL="0" lvl="0"/>
            <a:r>
              <a:rPr lang="de-DE" sz="1400" dirty="0" smtClean="0"/>
              <a:t>Verdoppelung der </a:t>
            </a:r>
            <a:r>
              <a:rPr lang="de-DE" sz="1400" b="1" dirty="0"/>
              <a:t>Förderung für Gedenkstättenfahrten</a:t>
            </a:r>
            <a:r>
              <a:rPr lang="de-DE" sz="1400" dirty="0"/>
              <a:t> </a:t>
            </a:r>
          </a:p>
          <a:p>
            <a:pPr marL="0" lvl="0"/>
            <a:r>
              <a:rPr lang="de-DE" sz="1400" dirty="0"/>
              <a:t>N</a:t>
            </a:r>
            <a:r>
              <a:rPr lang="de-DE" sz="1400" dirty="0" smtClean="0"/>
              <a:t>eue </a:t>
            </a:r>
            <a:r>
              <a:rPr lang="de-DE" sz="1400" b="1" dirty="0"/>
              <a:t>Servicestelle für Zeitzeugen- und Gedenkarbeit</a:t>
            </a:r>
            <a:r>
              <a:rPr lang="de-DE" sz="1400" dirty="0"/>
              <a:t> im Pädagogischen Landesinstitut </a:t>
            </a:r>
            <a:r>
              <a:rPr lang="de-DE" sz="1400" dirty="0" smtClean="0"/>
              <a:t>für </a:t>
            </a:r>
            <a:r>
              <a:rPr lang="de-DE" sz="1400" dirty="0"/>
              <a:t>Beratung, Unterrichtsmaterial, Überblick über Möglichkeiten, Förderungen und Partner sowie zur </a:t>
            </a:r>
            <a:r>
              <a:rPr lang="de-DE" sz="1400" dirty="0" smtClean="0"/>
              <a:t>Vernetzung</a:t>
            </a:r>
            <a:endParaRPr lang="de-DE" sz="1400" dirty="0"/>
          </a:p>
          <a:p>
            <a:pPr marL="0" lvl="0"/>
            <a:r>
              <a:rPr lang="de-DE" sz="1400" b="1" dirty="0" smtClean="0"/>
              <a:t>mehr </a:t>
            </a:r>
            <a:r>
              <a:rPr lang="de-DE" sz="1400" b="1" dirty="0"/>
              <a:t>Fortbildungsangebote für </a:t>
            </a:r>
            <a:r>
              <a:rPr lang="de-DE" sz="1400" b="1" dirty="0" smtClean="0"/>
              <a:t>alle Lehrkräfte</a:t>
            </a:r>
            <a:endParaRPr lang="de-DE" sz="1400" dirty="0"/>
          </a:p>
          <a:p>
            <a:pPr marL="0" lvl="0"/>
            <a:r>
              <a:rPr lang="de-DE" sz="1400" dirty="0"/>
              <a:t>Erinnerungskultur </a:t>
            </a:r>
            <a:r>
              <a:rPr lang="de-DE" sz="1400" dirty="0" smtClean="0"/>
              <a:t>in </a:t>
            </a:r>
            <a:r>
              <a:rPr lang="de-DE" sz="1400" dirty="0"/>
              <a:t>der Aus-, Fort- und Weiterbildung für alle Lehrämter: </a:t>
            </a:r>
            <a:r>
              <a:rPr lang="de-DE" sz="1400" b="1" dirty="0"/>
              <a:t>Verpflichtende Besuche von Gedenkorten für alle </a:t>
            </a:r>
            <a:r>
              <a:rPr lang="de-DE" sz="1400" b="1" dirty="0" smtClean="0"/>
              <a:t>Anwärter/innen</a:t>
            </a:r>
            <a:endParaRPr lang="de-DE" sz="1400" dirty="0"/>
          </a:p>
          <a:p>
            <a:pPr marL="0" lvl="0"/>
            <a:r>
              <a:rPr lang="de-DE" sz="1400" b="1" dirty="0" smtClean="0"/>
              <a:t>Kooperationen mit </a:t>
            </a:r>
            <a:r>
              <a:rPr lang="de-DE" sz="1400" b="1" dirty="0"/>
              <a:t>der Holocaust-Gedenkstätte </a:t>
            </a:r>
            <a:r>
              <a:rPr lang="de-DE" sz="1400" b="1" dirty="0" err="1"/>
              <a:t>Yad</a:t>
            </a:r>
            <a:r>
              <a:rPr lang="de-DE" sz="1400" b="1" dirty="0"/>
              <a:t> </a:t>
            </a:r>
            <a:r>
              <a:rPr lang="de-DE" sz="1400" b="1" dirty="0" err="1" smtClean="0"/>
              <a:t>Vashem</a:t>
            </a:r>
            <a:r>
              <a:rPr lang="de-DE" sz="1400" dirty="0" smtClean="0"/>
              <a:t> (u.a. Studienfahrten </a:t>
            </a:r>
            <a:r>
              <a:rPr lang="de-DE" sz="1400" dirty="0"/>
              <a:t>für Lehrkräfte nach Israel </a:t>
            </a:r>
            <a:r>
              <a:rPr lang="de-DE" sz="1400" dirty="0" smtClean="0"/>
              <a:t>(ILF) ) </a:t>
            </a:r>
            <a:r>
              <a:rPr lang="de-DE" sz="1400" b="1" dirty="0" smtClean="0"/>
              <a:t>und mit der Bethe-Stiftung </a:t>
            </a:r>
            <a:r>
              <a:rPr lang="de-DE" sz="1400" dirty="0" smtClean="0"/>
              <a:t>für Exkursionen nach Polen</a:t>
            </a:r>
            <a:r>
              <a:rPr lang="de-DE" sz="1400" b="1" dirty="0"/>
              <a:t> </a:t>
            </a:r>
            <a:endParaRPr lang="de-DE" sz="1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06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Zentrale 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400" b="1" dirty="0"/>
              <a:t>Demokratie (</a:t>
            </a:r>
            <a:r>
              <a:rPr lang="de-DE" sz="1400" b="1" dirty="0" smtClean="0"/>
              <a:t>er)leben</a:t>
            </a:r>
            <a:r>
              <a:rPr lang="de-DE" sz="1400" b="1" dirty="0"/>
              <a:t>!</a:t>
            </a:r>
            <a:endParaRPr lang="de-DE" sz="1400" dirty="0"/>
          </a:p>
          <a:p>
            <a:pPr lvl="0"/>
            <a:endParaRPr lang="de-DE" sz="1400" dirty="0" smtClean="0"/>
          </a:p>
          <a:p>
            <a:pPr lvl="1"/>
            <a:r>
              <a:rPr lang="de-DE" sz="1400" dirty="0">
                <a:solidFill>
                  <a:srgbClr val="871D33"/>
                </a:solidFill>
              </a:rPr>
              <a:t>Neue </a:t>
            </a:r>
            <a:r>
              <a:rPr lang="de-DE" sz="1400" b="1" dirty="0">
                <a:solidFill>
                  <a:srgbClr val="871D33"/>
                </a:solidFill>
              </a:rPr>
              <a:t>Servicestelle für Demokratiebildung</a:t>
            </a:r>
            <a:r>
              <a:rPr lang="de-DE" sz="1400" dirty="0">
                <a:solidFill>
                  <a:srgbClr val="871D33"/>
                </a:solidFill>
              </a:rPr>
              <a:t> am Pädagogischen Landesinstitut für Beratung, Unterrichtsmaterial, Überblick über Möglichkeiten, Förderungen und Partner sowie zur Vernetzung</a:t>
            </a:r>
          </a:p>
          <a:p>
            <a:pPr lvl="1"/>
            <a:r>
              <a:rPr lang="de-DE" sz="1400" b="1" dirty="0">
                <a:solidFill>
                  <a:srgbClr val="871D33"/>
                </a:solidFill>
              </a:rPr>
              <a:t>Stärkung</a:t>
            </a:r>
            <a:r>
              <a:rPr lang="de-DE" sz="1400" dirty="0">
                <a:solidFill>
                  <a:srgbClr val="871D33"/>
                </a:solidFill>
              </a:rPr>
              <a:t> der </a:t>
            </a:r>
            <a:r>
              <a:rPr lang="de-DE" sz="1400" b="1" dirty="0">
                <a:solidFill>
                  <a:srgbClr val="871D33"/>
                </a:solidFill>
              </a:rPr>
              <a:t>Partizipationsmöglichkeiten der Schülerinnen und Schüler</a:t>
            </a:r>
            <a:r>
              <a:rPr lang="de-DE" sz="1400" dirty="0">
                <a:solidFill>
                  <a:srgbClr val="871D33"/>
                </a:solidFill>
              </a:rPr>
              <a:t> im Zuge der Schulgesetz-Novelle </a:t>
            </a:r>
          </a:p>
          <a:p>
            <a:pPr lvl="1"/>
            <a:r>
              <a:rPr lang="de-DE" sz="1400" dirty="0">
                <a:solidFill>
                  <a:srgbClr val="871D33"/>
                </a:solidFill>
              </a:rPr>
              <a:t>Ausbau der </a:t>
            </a:r>
            <a:r>
              <a:rPr lang="de-DE" sz="1400" b="1" dirty="0">
                <a:solidFill>
                  <a:srgbClr val="871D33"/>
                </a:solidFill>
              </a:rPr>
              <a:t>Zusammenarbeit mit dem Landtag und anderen außerschulischen Partnern</a:t>
            </a:r>
            <a:r>
              <a:rPr lang="de-DE" sz="1400" dirty="0">
                <a:solidFill>
                  <a:srgbClr val="871D33"/>
                </a:solidFill>
              </a:rPr>
              <a:t> für mehr Angebote </a:t>
            </a:r>
            <a:endParaRPr lang="de-DE" sz="1400" dirty="0" smtClean="0">
              <a:solidFill>
                <a:srgbClr val="871D33"/>
              </a:solidFill>
            </a:endParaRPr>
          </a:p>
          <a:p>
            <a:pPr lvl="1"/>
            <a:endParaRPr lang="de-DE" sz="1400" dirty="0">
              <a:solidFill>
                <a:srgbClr val="871D33"/>
              </a:solidFill>
            </a:endParaRPr>
          </a:p>
          <a:p>
            <a:pPr lvl="0"/>
            <a:r>
              <a:rPr lang="de-DE" sz="1400" dirty="0" smtClean="0"/>
              <a:t>Anpassung der </a:t>
            </a:r>
            <a:r>
              <a:rPr lang="de-DE" sz="1400" b="1" dirty="0" smtClean="0"/>
              <a:t>Lehrpläne </a:t>
            </a:r>
            <a:r>
              <a:rPr lang="de-DE" sz="1400" dirty="0"/>
              <a:t>in der</a:t>
            </a:r>
            <a:r>
              <a:rPr lang="de-DE" sz="1400" b="1" dirty="0"/>
              <a:t> </a:t>
            </a:r>
            <a:r>
              <a:rPr lang="de-DE" sz="1400" dirty="0" smtClean="0"/>
              <a:t>Sek I, Neuerarbeitung der Lehrpläne </a:t>
            </a:r>
            <a:r>
              <a:rPr lang="de-DE" sz="1400" dirty="0"/>
              <a:t>in </a:t>
            </a:r>
            <a:r>
              <a:rPr lang="de-DE" sz="1400" dirty="0" smtClean="0"/>
              <a:t>Sek. II </a:t>
            </a:r>
            <a:endParaRPr lang="de-DE" sz="1400" dirty="0"/>
          </a:p>
          <a:p>
            <a:pPr lvl="1"/>
            <a:r>
              <a:rPr lang="de-DE" sz="1400" b="1" dirty="0">
                <a:solidFill>
                  <a:srgbClr val="871D33"/>
                </a:solidFill>
              </a:rPr>
              <a:t>Ausweitung des </a:t>
            </a:r>
            <a:r>
              <a:rPr lang="de-DE" sz="1400" b="1" dirty="0" smtClean="0">
                <a:solidFill>
                  <a:srgbClr val="871D33"/>
                </a:solidFill>
              </a:rPr>
              <a:t>Sozialkundeunterrichts in Sek I,</a:t>
            </a:r>
            <a:r>
              <a:rPr lang="de-DE" sz="1400" dirty="0" smtClean="0">
                <a:solidFill>
                  <a:srgbClr val="871D33"/>
                </a:solidFill>
              </a:rPr>
              <a:t> Einstellung von rund </a:t>
            </a:r>
            <a:r>
              <a:rPr lang="de-DE" sz="1400" b="1" dirty="0" smtClean="0">
                <a:solidFill>
                  <a:srgbClr val="871D33"/>
                </a:solidFill>
              </a:rPr>
              <a:t>50 neuen Sozialkunde-Lehrkräften</a:t>
            </a:r>
            <a:endParaRPr lang="de-DE" sz="1400" dirty="0">
              <a:solidFill>
                <a:srgbClr val="871D33"/>
              </a:solidFill>
            </a:endParaRPr>
          </a:p>
          <a:p>
            <a:pPr lvl="1"/>
            <a:r>
              <a:rPr lang="de-DE" sz="1400" b="1" dirty="0" smtClean="0">
                <a:solidFill>
                  <a:srgbClr val="871D33"/>
                </a:solidFill>
              </a:rPr>
              <a:t>Umorganisation im GW-Bereich in </a:t>
            </a:r>
            <a:r>
              <a:rPr lang="de-DE" sz="1400" b="1" dirty="0">
                <a:solidFill>
                  <a:srgbClr val="871D33"/>
                </a:solidFill>
              </a:rPr>
              <a:t>der </a:t>
            </a:r>
            <a:r>
              <a:rPr lang="de-DE" sz="1400" b="1" dirty="0" smtClean="0">
                <a:solidFill>
                  <a:srgbClr val="871D33"/>
                </a:solidFill>
              </a:rPr>
              <a:t>Sek II: </a:t>
            </a:r>
            <a:r>
              <a:rPr lang="de-DE" sz="1400" dirty="0" smtClean="0">
                <a:solidFill>
                  <a:srgbClr val="871D33"/>
                </a:solidFill>
              </a:rPr>
              <a:t>alle </a:t>
            </a:r>
            <a:r>
              <a:rPr lang="de-DE" sz="1400" dirty="0">
                <a:solidFill>
                  <a:srgbClr val="871D33"/>
                </a:solidFill>
              </a:rPr>
              <a:t>Schülerinnen und Schüler </a:t>
            </a:r>
            <a:r>
              <a:rPr lang="de-DE" sz="1400" dirty="0" smtClean="0">
                <a:solidFill>
                  <a:srgbClr val="871D33"/>
                </a:solidFill>
              </a:rPr>
              <a:t>belegen alle drei Fächer Ek/G/Sk</a:t>
            </a:r>
            <a:endParaRPr lang="de-DE" sz="1400" dirty="0">
              <a:solidFill>
                <a:srgbClr val="871D33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961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Zentrale 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400" b="1" dirty="0" smtClean="0"/>
              <a:t>Europa </a:t>
            </a:r>
            <a:r>
              <a:rPr lang="de-DE" sz="1400" b="1" dirty="0"/>
              <a:t>(er)leben</a:t>
            </a:r>
            <a:r>
              <a:rPr lang="de-DE" sz="1400" b="1" dirty="0" smtClean="0"/>
              <a:t>!</a:t>
            </a:r>
          </a:p>
          <a:p>
            <a:endParaRPr lang="de-DE" sz="1400" dirty="0"/>
          </a:p>
          <a:p>
            <a:pPr marL="0" lvl="0"/>
            <a:r>
              <a:rPr lang="de-DE" sz="1400" dirty="0" smtClean="0"/>
              <a:t>Ausbau </a:t>
            </a:r>
            <a:r>
              <a:rPr lang="de-DE" sz="1400" dirty="0"/>
              <a:t>und </a:t>
            </a:r>
            <a:r>
              <a:rPr lang="de-DE" sz="1400" b="1" dirty="0" smtClean="0"/>
              <a:t>Intensivierung </a:t>
            </a:r>
            <a:r>
              <a:rPr lang="de-DE" sz="1400" b="1" dirty="0"/>
              <a:t>von Austausch- und Begegnungsprogrammen</a:t>
            </a:r>
            <a:r>
              <a:rPr lang="de-DE" sz="1400" dirty="0"/>
              <a:t>, besonders mit </a:t>
            </a:r>
            <a:r>
              <a:rPr lang="de-DE" sz="1400" dirty="0" smtClean="0"/>
              <a:t>Frankreich</a:t>
            </a:r>
            <a:endParaRPr lang="de-DE" sz="1400" dirty="0"/>
          </a:p>
          <a:p>
            <a:r>
              <a:rPr lang="de-DE" sz="1400" dirty="0" smtClean="0"/>
              <a:t>Ziel: </a:t>
            </a:r>
            <a:r>
              <a:rPr lang="de-DE" sz="1400" dirty="0"/>
              <a:t>J</a:t>
            </a:r>
            <a:r>
              <a:rPr lang="de-DE" sz="1400" dirty="0" smtClean="0"/>
              <a:t>eder </a:t>
            </a:r>
            <a:r>
              <a:rPr lang="de-DE" sz="1400" dirty="0"/>
              <a:t>Schülerin, jedem Schüler einmal im Laufe des Schullebens einen </a:t>
            </a:r>
            <a:r>
              <a:rPr lang="de-DE" sz="1400" b="1" dirty="0"/>
              <a:t>Austausch oder eine Begegnung </a:t>
            </a:r>
            <a:r>
              <a:rPr lang="de-DE" sz="1400" b="1" dirty="0" smtClean="0"/>
              <a:t>ermöglichen</a:t>
            </a:r>
            <a:endParaRPr lang="de-DE" sz="1400" dirty="0"/>
          </a:p>
          <a:p>
            <a:r>
              <a:rPr lang="de-DE" sz="1400" b="1" dirty="0"/>
              <a:t> </a:t>
            </a:r>
            <a:endParaRPr lang="de-DE" sz="1400" dirty="0"/>
          </a:p>
          <a:p>
            <a:pPr marL="0" lvl="0"/>
            <a:r>
              <a:rPr lang="de-DE" sz="1400" dirty="0"/>
              <a:t>Ausbau des </a:t>
            </a:r>
            <a:r>
              <a:rPr lang="de-DE" sz="1400" b="1" dirty="0"/>
              <a:t>Netzwerks der Europaschulen</a:t>
            </a:r>
            <a:r>
              <a:rPr lang="de-DE" sz="1400" dirty="0"/>
              <a:t> und Erweiterung der </a:t>
            </a:r>
            <a:r>
              <a:rPr lang="de-DE" sz="1400" b="1" dirty="0" smtClean="0"/>
              <a:t>Koordinierungsstelle für Europabildung</a:t>
            </a:r>
            <a:r>
              <a:rPr lang="de-DE" sz="1400" dirty="0" smtClean="0"/>
              <a:t> </a:t>
            </a:r>
            <a:r>
              <a:rPr lang="de-DE" sz="1400" dirty="0"/>
              <a:t>im Europahaus </a:t>
            </a:r>
            <a:r>
              <a:rPr lang="de-DE" sz="1400" dirty="0" smtClean="0"/>
              <a:t>Marienberg</a:t>
            </a:r>
            <a:endParaRPr lang="de-DE" sz="1400" dirty="0"/>
          </a:p>
          <a:p>
            <a:r>
              <a:rPr lang="de-DE" sz="1400" dirty="0"/>
              <a:t> </a:t>
            </a:r>
          </a:p>
          <a:p>
            <a:pPr marL="0" lvl="0"/>
            <a:r>
              <a:rPr lang="de-DE" sz="1400" dirty="0"/>
              <a:t>Gemeinsame </a:t>
            </a:r>
            <a:r>
              <a:rPr lang="de-DE" sz="1400" b="1" dirty="0"/>
              <a:t>Lehrkräfteausbildung mit der Partnerregion</a:t>
            </a:r>
            <a:r>
              <a:rPr lang="de-DE" sz="1400" dirty="0"/>
              <a:t> Bourgogne-Franche-</a:t>
            </a:r>
            <a:r>
              <a:rPr lang="de-DE" sz="1400" dirty="0" err="1"/>
              <a:t>Comté</a:t>
            </a:r>
            <a:r>
              <a:rPr lang="de-DE" sz="1400" dirty="0"/>
              <a:t>, </a:t>
            </a:r>
            <a:r>
              <a:rPr lang="de-DE" sz="1400" dirty="0" smtClean="0"/>
              <a:t>Stärkung der Möglichkeiten </a:t>
            </a:r>
            <a:r>
              <a:rPr lang="de-DE" sz="1400" dirty="0"/>
              <a:t>des Lehrkräfteaustauschs mit </a:t>
            </a:r>
            <a:r>
              <a:rPr lang="de-DE" sz="1400" dirty="0" smtClean="0"/>
              <a:t>Frankreich</a:t>
            </a:r>
            <a:endParaRPr lang="de-DE" sz="1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6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sz="2800" b="1" dirty="0" smtClean="0"/>
              <a:t>Gesellschaftswissenschaftliche Fächer: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400" b="1" dirty="0" smtClean="0"/>
              <a:t>Sekundarstufe I - </a:t>
            </a:r>
            <a:r>
              <a:rPr lang="de-DE" sz="1400" dirty="0" smtClean="0"/>
              <a:t>Stärkung </a:t>
            </a:r>
            <a:r>
              <a:rPr lang="de-DE" sz="1400" dirty="0"/>
              <a:t>des Fachs Sozialkunde</a:t>
            </a:r>
          </a:p>
          <a:p>
            <a:endParaRPr lang="de-DE" sz="1400" b="1" dirty="0" smtClean="0">
              <a:solidFill>
                <a:srgbClr val="871D33"/>
              </a:solidFill>
            </a:endParaRPr>
          </a:p>
          <a:p>
            <a:r>
              <a:rPr lang="de-DE" sz="1400" b="1" dirty="0" smtClean="0">
                <a:solidFill>
                  <a:srgbClr val="871D33"/>
                </a:solidFill>
              </a:rPr>
              <a:t>Ist-Stand</a:t>
            </a:r>
            <a:r>
              <a:rPr lang="de-DE" sz="1400" b="1" dirty="0" smtClean="0"/>
              <a:t> </a:t>
            </a:r>
            <a:r>
              <a:rPr lang="de-DE" sz="1400" dirty="0"/>
              <a:t>von Klasse 5-10: </a:t>
            </a:r>
            <a:endParaRPr lang="de-DE" sz="1400" dirty="0" smtClean="0"/>
          </a:p>
          <a:p>
            <a:r>
              <a:rPr lang="de-DE" sz="1400" dirty="0" smtClean="0"/>
              <a:t>Ek </a:t>
            </a:r>
            <a:r>
              <a:rPr lang="de-DE" sz="1400" dirty="0"/>
              <a:t>9 Std., G 7 Std., Sk 3 Std. (G9 neusprachlich)</a:t>
            </a:r>
          </a:p>
          <a:p>
            <a:pPr lvl="1"/>
            <a:endParaRPr lang="de-DE" sz="1400" dirty="0" smtClean="0"/>
          </a:p>
          <a:p>
            <a:pPr lvl="1"/>
            <a:r>
              <a:rPr lang="de-DE" sz="1400" dirty="0" smtClean="0">
                <a:solidFill>
                  <a:srgbClr val="871D33"/>
                </a:solidFill>
              </a:rPr>
              <a:t>Geplant </a:t>
            </a:r>
            <a:r>
              <a:rPr lang="de-DE" sz="1400" dirty="0">
                <a:solidFill>
                  <a:srgbClr val="871D33"/>
                </a:solidFill>
              </a:rPr>
              <a:t>sind eine Verschiebung der Stundentafel und eine Erhöhung der Wochenstunden von </a:t>
            </a:r>
            <a:r>
              <a:rPr lang="de-DE" sz="1400" dirty="0" smtClean="0">
                <a:solidFill>
                  <a:srgbClr val="871D33"/>
                </a:solidFill>
              </a:rPr>
              <a:t>akt.30 </a:t>
            </a:r>
            <a:r>
              <a:rPr lang="de-DE" sz="1400" dirty="0" err="1">
                <a:solidFill>
                  <a:srgbClr val="871D33"/>
                </a:solidFill>
              </a:rPr>
              <a:t>WSt</a:t>
            </a:r>
            <a:r>
              <a:rPr lang="de-DE" sz="1400" dirty="0">
                <a:solidFill>
                  <a:srgbClr val="871D33"/>
                </a:solidFill>
              </a:rPr>
              <a:t> auf 31 </a:t>
            </a:r>
            <a:r>
              <a:rPr lang="de-DE" sz="1400" dirty="0" err="1">
                <a:solidFill>
                  <a:srgbClr val="871D33"/>
                </a:solidFill>
              </a:rPr>
              <a:t>WSt</a:t>
            </a:r>
            <a:r>
              <a:rPr lang="de-DE" sz="1400" dirty="0">
                <a:solidFill>
                  <a:srgbClr val="871D33"/>
                </a:solidFill>
              </a:rPr>
              <a:t>. im Abschlussjahrgang 10</a:t>
            </a:r>
          </a:p>
          <a:p>
            <a:endParaRPr lang="de-DE" sz="1400" b="1" dirty="0" smtClean="0"/>
          </a:p>
          <a:p>
            <a:r>
              <a:rPr lang="de-DE" sz="1400" b="1" dirty="0" smtClean="0"/>
              <a:t>neu</a:t>
            </a:r>
            <a:r>
              <a:rPr lang="de-DE" sz="1400" dirty="0"/>
              <a:t>: </a:t>
            </a:r>
            <a:endParaRPr lang="de-DE" sz="1400" dirty="0" smtClean="0"/>
          </a:p>
          <a:p>
            <a:pPr lvl="1"/>
            <a:r>
              <a:rPr lang="de-DE" sz="1400" dirty="0" smtClean="0">
                <a:solidFill>
                  <a:srgbClr val="871D33"/>
                </a:solidFill>
              </a:rPr>
              <a:t>Ek </a:t>
            </a:r>
            <a:r>
              <a:rPr lang="de-DE" sz="1400" dirty="0">
                <a:solidFill>
                  <a:srgbClr val="871D33"/>
                </a:solidFill>
              </a:rPr>
              <a:t>8 Std., G 7 Std., Sk 5 </a:t>
            </a:r>
            <a:r>
              <a:rPr lang="de-DE" sz="1400" dirty="0" smtClean="0">
                <a:solidFill>
                  <a:srgbClr val="871D33"/>
                </a:solidFill>
              </a:rPr>
              <a:t>Std.</a:t>
            </a:r>
          </a:p>
          <a:p>
            <a:pPr lvl="1"/>
            <a:r>
              <a:rPr lang="de-DE" sz="1400" dirty="0" smtClean="0">
                <a:solidFill>
                  <a:srgbClr val="871D33"/>
                </a:solidFill>
              </a:rPr>
              <a:t>auch </a:t>
            </a:r>
            <a:r>
              <a:rPr lang="de-DE" sz="1400" dirty="0">
                <a:solidFill>
                  <a:srgbClr val="871D33"/>
                </a:solidFill>
              </a:rPr>
              <a:t>für die anderen </a:t>
            </a:r>
            <a:r>
              <a:rPr lang="de-DE" sz="1400" dirty="0" smtClean="0">
                <a:solidFill>
                  <a:srgbClr val="871D33"/>
                </a:solidFill>
              </a:rPr>
              <a:t>gymnasialen Formen und für die anderen allgemeinbildenden </a:t>
            </a:r>
            <a:r>
              <a:rPr lang="de-DE" sz="1400" dirty="0">
                <a:solidFill>
                  <a:srgbClr val="871D33"/>
                </a:solidFill>
              </a:rPr>
              <a:t>Schulen erfolgt </a:t>
            </a:r>
            <a:r>
              <a:rPr lang="de-DE" sz="1400" dirty="0" smtClean="0">
                <a:solidFill>
                  <a:srgbClr val="871D33"/>
                </a:solidFill>
              </a:rPr>
              <a:t>eine entsprechende </a:t>
            </a:r>
            <a:r>
              <a:rPr lang="de-DE" sz="1400" dirty="0">
                <a:solidFill>
                  <a:srgbClr val="871D33"/>
                </a:solidFill>
              </a:rPr>
              <a:t>Anpassung; in Gl erfolgt eine Erhöhung auf 20 Std. durch eine 31. </a:t>
            </a:r>
            <a:r>
              <a:rPr lang="de-DE" sz="1400" dirty="0" err="1">
                <a:solidFill>
                  <a:srgbClr val="871D33"/>
                </a:solidFill>
              </a:rPr>
              <a:t>WStd</a:t>
            </a:r>
            <a:r>
              <a:rPr lang="de-DE" sz="1400" dirty="0">
                <a:solidFill>
                  <a:srgbClr val="871D33"/>
                </a:solidFill>
              </a:rPr>
              <a:t>.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021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dirty="0"/>
              <a:t>Gesellschaftswissenschaftliche Fächer: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z="1400" b="1" dirty="0">
                <a:solidFill>
                  <a:srgbClr val="871D33"/>
                </a:solidFill>
              </a:rPr>
              <a:t>Sekundarstufe </a:t>
            </a:r>
            <a:r>
              <a:rPr lang="de-DE" sz="1400" b="1" dirty="0" smtClean="0">
                <a:solidFill>
                  <a:srgbClr val="871D33"/>
                </a:solidFill>
              </a:rPr>
              <a:t>II - </a:t>
            </a:r>
            <a:r>
              <a:rPr lang="de-DE" sz="1400" dirty="0">
                <a:solidFill>
                  <a:srgbClr val="871D33"/>
                </a:solidFill>
              </a:rPr>
              <a:t>U</a:t>
            </a:r>
            <a:r>
              <a:rPr lang="de-DE" sz="1400" dirty="0" smtClean="0">
                <a:solidFill>
                  <a:srgbClr val="871D33"/>
                </a:solidFill>
              </a:rPr>
              <a:t>nabhängig </a:t>
            </a:r>
            <a:r>
              <a:rPr lang="de-DE" sz="1400" dirty="0">
                <a:solidFill>
                  <a:srgbClr val="871D33"/>
                </a:solidFill>
              </a:rPr>
              <a:t>von der gewählten Kurskombination </a:t>
            </a:r>
            <a:r>
              <a:rPr lang="de-DE" sz="1400" dirty="0" smtClean="0">
                <a:solidFill>
                  <a:srgbClr val="871D33"/>
                </a:solidFill>
              </a:rPr>
              <a:t>Belegung aller </a:t>
            </a:r>
            <a:r>
              <a:rPr lang="de-DE" sz="1400" dirty="0">
                <a:solidFill>
                  <a:srgbClr val="871D33"/>
                </a:solidFill>
              </a:rPr>
              <a:t>drei gesellschaftswissenschaftlichen Fächer Ek/G/Sk in der MSS </a:t>
            </a:r>
            <a:r>
              <a:rPr lang="de-DE" sz="1400" dirty="0" smtClean="0">
                <a:solidFill>
                  <a:srgbClr val="871D33"/>
                </a:solidFill>
              </a:rPr>
              <a:t>durch alle </a:t>
            </a:r>
            <a:r>
              <a:rPr lang="de-DE" sz="1400" dirty="0" err="1" smtClean="0">
                <a:solidFill>
                  <a:srgbClr val="871D33"/>
                </a:solidFill>
              </a:rPr>
              <a:t>SuS</a:t>
            </a:r>
            <a:endParaRPr lang="de-DE" sz="1400" dirty="0" smtClean="0">
              <a:solidFill>
                <a:srgbClr val="871D33"/>
              </a:solidFill>
            </a:endParaRPr>
          </a:p>
          <a:p>
            <a:pPr lvl="1"/>
            <a:endParaRPr lang="de-DE" sz="1400" dirty="0">
              <a:solidFill>
                <a:srgbClr val="871D33"/>
              </a:solidFill>
            </a:endParaRPr>
          </a:p>
          <a:p>
            <a:pPr lvl="1"/>
            <a:r>
              <a:rPr lang="de-DE" sz="1400" b="1" dirty="0" smtClean="0">
                <a:solidFill>
                  <a:srgbClr val="871D33"/>
                </a:solidFill>
              </a:rPr>
              <a:t>Ist-Stand: </a:t>
            </a:r>
          </a:p>
          <a:p>
            <a:pPr lvl="1"/>
            <a:r>
              <a:rPr lang="de-DE" sz="1200" dirty="0" smtClean="0">
                <a:solidFill>
                  <a:srgbClr val="871D33"/>
                </a:solidFill>
              </a:rPr>
              <a:t>entweder Belegung der zwei Grundfächer</a:t>
            </a:r>
          </a:p>
          <a:p>
            <a:pPr lvl="1"/>
            <a:endParaRPr lang="de-DE" sz="1200" dirty="0">
              <a:solidFill>
                <a:srgbClr val="871D33"/>
              </a:solidFill>
            </a:endParaRPr>
          </a:p>
          <a:p>
            <a:pPr lvl="1"/>
            <a:endParaRPr lang="de-DE" sz="1200" dirty="0" smtClean="0">
              <a:solidFill>
                <a:srgbClr val="871D33"/>
              </a:solidFill>
            </a:endParaRPr>
          </a:p>
          <a:p>
            <a:pPr lvl="1"/>
            <a:endParaRPr lang="de-DE" sz="1200" dirty="0">
              <a:solidFill>
                <a:srgbClr val="871D33"/>
              </a:solidFill>
            </a:endParaRPr>
          </a:p>
          <a:p>
            <a:pPr lvl="1"/>
            <a:endParaRPr lang="de-DE" sz="1200" dirty="0" smtClean="0">
              <a:solidFill>
                <a:srgbClr val="871D33"/>
              </a:solidFill>
            </a:endParaRPr>
          </a:p>
          <a:p>
            <a:pPr lvl="1"/>
            <a:endParaRPr lang="de-DE" sz="1200" dirty="0">
              <a:solidFill>
                <a:srgbClr val="871D33"/>
              </a:solidFill>
            </a:endParaRPr>
          </a:p>
          <a:p>
            <a:pPr lvl="1"/>
            <a:r>
              <a:rPr lang="de-DE" sz="1200" dirty="0" smtClean="0">
                <a:solidFill>
                  <a:srgbClr val="871D33"/>
                </a:solidFill>
              </a:rPr>
              <a:t>ODER Belegung eines Leistungsfachs und Grundfachs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518075"/>
              </p:ext>
            </p:extLst>
          </p:nvPr>
        </p:nvGraphicFramePr>
        <p:xfrm>
          <a:off x="685800" y="3226273"/>
          <a:ext cx="3135630" cy="11557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82980">
                  <a:extLst>
                    <a:ext uri="{9D8B030D-6E8A-4147-A177-3AD203B41FA5}">
                      <a16:colId xmlns:a16="http://schemas.microsoft.com/office/drawing/2014/main" xmlns="" val="2080319613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xmlns="" val="3653928079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xmlns="" val="22852687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Halbjahr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GF </a:t>
                      </a: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GF </a:t>
                      </a:r>
                      <a:r>
                        <a:rPr lang="de-DE" sz="12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90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11/1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3411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11/2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6849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12/1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Ek</a:t>
                      </a:r>
                      <a:r>
                        <a:rPr lang="de-DE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</a:t>
                      </a: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6909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12/2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Ek</a:t>
                      </a:r>
                      <a:r>
                        <a:rPr lang="de-DE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</a:t>
                      </a: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4971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</a:t>
                      </a:r>
                      <a:r>
                        <a:rPr lang="de-DE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</a:t>
                      </a:r>
                      <a:r>
                        <a:rPr lang="de-D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7887573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78344"/>
              </p:ext>
            </p:extLst>
          </p:nvPr>
        </p:nvGraphicFramePr>
        <p:xfrm>
          <a:off x="685800" y="4797152"/>
          <a:ext cx="6015355" cy="15177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4380">
                  <a:extLst>
                    <a:ext uri="{9D8B030D-6E8A-4147-A177-3AD203B41FA5}">
                      <a16:colId xmlns:a16="http://schemas.microsoft.com/office/drawing/2014/main" xmlns="" val="131792505"/>
                    </a:ext>
                  </a:extLst>
                </a:gridCol>
                <a:gridCol w="727710">
                  <a:extLst>
                    <a:ext uri="{9D8B030D-6E8A-4147-A177-3AD203B41FA5}">
                      <a16:colId xmlns:a16="http://schemas.microsoft.com/office/drawing/2014/main" xmlns="" val="635037670"/>
                    </a:ext>
                  </a:extLst>
                </a:gridCol>
                <a:gridCol w="1029335">
                  <a:extLst>
                    <a:ext uri="{9D8B030D-6E8A-4147-A177-3AD203B41FA5}">
                      <a16:colId xmlns:a16="http://schemas.microsoft.com/office/drawing/2014/main" xmlns="" val="1903820944"/>
                    </a:ext>
                  </a:extLst>
                </a:gridCol>
                <a:gridCol w="871855">
                  <a:extLst>
                    <a:ext uri="{9D8B030D-6E8A-4147-A177-3AD203B41FA5}">
                      <a16:colId xmlns:a16="http://schemas.microsoft.com/office/drawing/2014/main" xmlns="" val="178360928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81428446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1988755088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xmlns="" val="1822012558"/>
                    </a:ext>
                  </a:extLst>
                </a:gridCol>
              </a:tblGrid>
              <a:tr h="18972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Halbjahr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LF 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GF </a:t>
                      </a:r>
                      <a:r>
                        <a:rPr lang="de-DE" sz="12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LF Sk*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GF 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LF Ek*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GF 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4501254"/>
                  </a:ext>
                </a:extLst>
              </a:tr>
              <a:tr h="18972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11/1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Ek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434524"/>
                  </a:ext>
                </a:extLst>
              </a:tr>
              <a:tr h="18972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11/2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Ek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2247801"/>
                  </a:ext>
                </a:extLst>
              </a:tr>
              <a:tr h="18972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12/1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Ek</a:t>
                      </a:r>
                      <a:r>
                        <a:rPr lang="de-DE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</a:t>
                      </a: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Ek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7368676"/>
                  </a:ext>
                </a:extLst>
              </a:tr>
              <a:tr h="18972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12/2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Ek</a:t>
                      </a:r>
                      <a:r>
                        <a:rPr lang="de-DE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</a:t>
                      </a: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de-D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Ek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2998031"/>
                  </a:ext>
                </a:extLst>
              </a:tr>
              <a:tr h="18972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Ek</a:t>
                      </a:r>
                      <a:r>
                        <a:rPr lang="de-DE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</a:t>
                      </a: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Ek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4585476"/>
                  </a:ext>
                </a:extLst>
              </a:tr>
              <a:tr h="37944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de-DE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mit geografischen Anteilen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 </a:t>
                      </a:r>
                      <a:r>
                        <a:rPr lang="de-DE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mit </a:t>
                      </a:r>
                      <a:r>
                        <a:rPr lang="de-DE" sz="12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sozialkundl</a:t>
                      </a:r>
                      <a:r>
                        <a:rPr lang="de-DE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Anteilen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0906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54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dirty="0"/>
              <a:t>Gesellschaftswissenschaftliche Fächer: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400" b="1" dirty="0" smtClean="0"/>
              <a:t>neu: </a:t>
            </a:r>
            <a:r>
              <a:rPr lang="de-DE" sz="1400" dirty="0" smtClean="0"/>
              <a:t>Änderungen nur für folgende LF-Belegung</a:t>
            </a:r>
          </a:p>
          <a:p>
            <a:endParaRPr lang="de-DE" sz="1400" dirty="0"/>
          </a:p>
          <a:p>
            <a:r>
              <a:rPr lang="de-DE" sz="1400" dirty="0" smtClean="0"/>
              <a:t> </a:t>
            </a:r>
            <a:endParaRPr lang="de-DE" sz="14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9532"/>
              </p:ext>
            </p:extLst>
          </p:nvPr>
        </p:nvGraphicFramePr>
        <p:xfrm>
          <a:off x="685800" y="2492896"/>
          <a:ext cx="2128020" cy="990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89776">
                  <a:extLst>
                    <a:ext uri="{9D8B030D-6E8A-4147-A177-3AD203B41FA5}">
                      <a16:colId xmlns:a16="http://schemas.microsoft.com/office/drawing/2014/main" xmlns="" val="2923627003"/>
                    </a:ext>
                  </a:extLst>
                </a:gridCol>
                <a:gridCol w="580864">
                  <a:extLst>
                    <a:ext uri="{9D8B030D-6E8A-4147-A177-3AD203B41FA5}">
                      <a16:colId xmlns:a16="http://schemas.microsoft.com/office/drawing/2014/main" xmlns="" val="3834617709"/>
                    </a:ext>
                  </a:extLst>
                </a:gridCol>
                <a:gridCol w="857380">
                  <a:extLst>
                    <a:ext uri="{9D8B030D-6E8A-4147-A177-3AD203B41FA5}">
                      <a16:colId xmlns:a16="http://schemas.microsoft.com/office/drawing/2014/main" xmlns="" val="40541515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Halbjahr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LF </a:t>
                      </a:r>
                      <a:r>
                        <a:rPr lang="de-DE" sz="1200" b="1" spc="-2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GF </a:t>
                      </a:r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*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6417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11/1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de-D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G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99619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11/2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de-D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G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6704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12/1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Ek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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9297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12/2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Ek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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2168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Ek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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0491284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53464"/>
              </p:ext>
            </p:extLst>
          </p:nvPr>
        </p:nvGraphicFramePr>
        <p:xfrm>
          <a:off x="3923928" y="2492896"/>
          <a:ext cx="2233295" cy="990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3675737455"/>
                    </a:ext>
                  </a:extLst>
                </a:gridCol>
                <a:gridCol w="613420">
                  <a:extLst>
                    <a:ext uri="{9D8B030D-6E8A-4147-A177-3AD203B41FA5}">
                      <a16:colId xmlns:a16="http://schemas.microsoft.com/office/drawing/2014/main" xmlns="" val="1144673835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xmlns="" val="19246358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Halbjahr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LF 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b="1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GF </a:t>
                      </a: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G/</a:t>
                      </a:r>
                      <a:r>
                        <a:rPr lang="de-DE" sz="12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</a:t>
                      </a: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*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1167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11/1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4913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11/2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Sk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78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12/1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de-D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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8509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12/2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de-D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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2587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Sk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e-D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</a:t>
                      </a: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</a:t>
                      </a: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1389204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85800" y="3789040"/>
            <a:ext cx="4390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 Die Gestaltung des Grundfaches im Detail ist noch mit verschiedenen Beteiligten, u. a. der Lehrplankommission ab dem SJ 2019/20 zu beraten.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9218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Zeitplan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400" dirty="0">
                <a:solidFill>
                  <a:srgbClr val="871D33"/>
                </a:solidFill>
              </a:rPr>
              <a:t>vorgesehen sind Veränderungen </a:t>
            </a:r>
            <a:r>
              <a:rPr lang="de-DE" sz="1400" b="1" dirty="0">
                <a:solidFill>
                  <a:srgbClr val="871D33"/>
                </a:solidFill>
              </a:rPr>
              <a:t>in der Sek I </a:t>
            </a:r>
            <a:r>
              <a:rPr lang="de-DE" sz="1400" dirty="0">
                <a:solidFill>
                  <a:srgbClr val="871D33"/>
                </a:solidFill>
              </a:rPr>
              <a:t>aufwachsend</a:t>
            </a:r>
          </a:p>
          <a:p>
            <a:r>
              <a:rPr lang="de-DE" sz="1400" dirty="0">
                <a:solidFill>
                  <a:srgbClr val="871D33"/>
                </a:solidFill>
              </a:rPr>
              <a:t>zum SJ 20/21 </a:t>
            </a:r>
            <a:r>
              <a:rPr lang="de-DE" sz="1400" dirty="0" smtClean="0">
                <a:solidFill>
                  <a:srgbClr val="871D33"/>
                </a:solidFill>
              </a:rPr>
              <a:t>im </a:t>
            </a:r>
            <a:r>
              <a:rPr lang="de-DE" sz="1400" dirty="0">
                <a:solidFill>
                  <a:srgbClr val="871D33"/>
                </a:solidFill>
              </a:rPr>
              <a:t>Jahrgang 7 ggf. erstmals </a:t>
            </a:r>
            <a:r>
              <a:rPr lang="de-DE" sz="1400" b="1" dirty="0">
                <a:solidFill>
                  <a:srgbClr val="871D33"/>
                </a:solidFill>
              </a:rPr>
              <a:t>curriculare </a:t>
            </a:r>
            <a:r>
              <a:rPr lang="de-DE" sz="1400" dirty="0">
                <a:solidFill>
                  <a:srgbClr val="871D33"/>
                </a:solidFill>
              </a:rPr>
              <a:t>Kürzungen in Ek</a:t>
            </a:r>
          </a:p>
          <a:p>
            <a:r>
              <a:rPr lang="de-DE" sz="1400" dirty="0">
                <a:solidFill>
                  <a:srgbClr val="871D33"/>
                </a:solidFill>
              </a:rPr>
              <a:t>zum SJ 21/22 </a:t>
            </a:r>
            <a:r>
              <a:rPr lang="de-DE" sz="1400" dirty="0" smtClean="0">
                <a:solidFill>
                  <a:srgbClr val="871D33"/>
                </a:solidFill>
              </a:rPr>
              <a:t>im </a:t>
            </a:r>
            <a:r>
              <a:rPr lang="de-DE" sz="1400" dirty="0">
                <a:solidFill>
                  <a:srgbClr val="871D33"/>
                </a:solidFill>
              </a:rPr>
              <a:t>Jahrgang 8 erstmals Sk </a:t>
            </a:r>
          </a:p>
          <a:p>
            <a:r>
              <a:rPr lang="de-DE" sz="1400" dirty="0">
                <a:solidFill>
                  <a:srgbClr val="871D33"/>
                </a:solidFill>
              </a:rPr>
              <a:t>zum SJ 22/23 im Jahrgang 9 erstmals Erhöhung der WST von 30 auf 31 </a:t>
            </a:r>
            <a:r>
              <a:rPr lang="de-DE" sz="1400" dirty="0" smtClean="0">
                <a:solidFill>
                  <a:srgbClr val="871D33"/>
                </a:solidFill>
              </a:rPr>
              <a:t>in </a:t>
            </a:r>
            <a:r>
              <a:rPr lang="de-DE" sz="1400" dirty="0">
                <a:solidFill>
                  <a:srgbClr val="871D33"/>
                </a:solidFill>
              </a:rPr>
              <a:t>RS+, IGS, FÖS </a:t>
            </a:r>
          </a:p>
          <a:p>
            <a:r>
              <a:rPr lang="de-DE" sz="1400" dirty="0">
                <a:solidFill>
                  <a:srgbClr val="871D33"/>
                </a:solidFill>
              </a:rPr>
              <a:t>zum SJ 23/24 im Jahrgang 10 erstmals Erhöhung der WST von 30 auf 31 </a:t>
            </a:r>
            <a:r>
              <a:rPr lang="de-DE" sz="1400" dirty="0" smtClean="0">
                <a:solidFill>
                  <a:srgbClr val="871D33"/>
                </a:solidFill>
              </a:rPr>
              <a:t>im </a:t>
            </a:r>
            <a:r>
              <a:rPr lang="de-DE" sz="1400" dirty="0" err="1" smtClean="0">
                <a:solidFill>
                  <a:srgbClr val="871D33"/>
                </a:solidFill>
              </a:rPr>
              <a:t>Gym</a:t>
            </a:r>
            <a:endParaRPr lang="de-DE" sz="1400" dirty="0" smtClean="0">
              <a:solidFill>
                <a:srgbClr val="871D33"/>
              </a:solidFill>
            </a:endParaRPr>
          </a:p>
          <a:p>
            <a:endParaRPr lang="de-DE" sz="1400" dirty="0">
              <a:solidFill>
                <a:srgbClr val="871D33"/>
              </a:solidFill>
            </a:endParaRPr>
          </a:p>
          <a:p>
            <a:pPr lvl="1"/>
            <a:r>
              <a:rPr lang="de-DE" sz="1400" dirty="0">
                <a:solidFill>
                  <a:srgbClr val="871D33"/>
                </a:solidFill>
              </a:rPr>
              <a:t>Eine Lehrplananpassung </a:t>
            </a:r>
            <a:r>
              <a:rPr lang="de-DE" sz="1400" dirty="0" smtClean="0">
                <a:solidFill>
                  <a:srgbClr val="871D33"/>
                </a:solidFill>
              </a:rPr>
              <a:t>wird </a:t>
            </a:r>
            <a:r>
              <a:rPr lang="de-DE" sz="1400" dirty="0">
                <a:solidFill>
                  <a:srgbClr val="871D33"/>
                </a:solidFill>
              </a:rPr>
              <a:t>durch eine AG mit Mitgliedern aus der bisherigen Lehrplankommission im SJ 19/20 erarbeitet werden</a:t>
            </a:r>
            <a:r>
              <a:rPr lang="de-DE" sz="1400" dirty="0" smtClean="0">
                <a:solidFill>
                  <a:srgbClr val="871D33"/>
                </a:solidFill>
              </a:rPr>
              <a:t>.</a:t>
            </a:r>
          </a:p>
          <a:p>
            <a:pPr lvl="1"/>
            <a:endParaRPr lang="de-DE" sz="1400" dirty="0" smtClean="0">
              <a:solidFill>
                <a:srgbClr val="871D33"/>
              </a:solidFill>
            </a:endParaRPr>
          </a:p>
          <a:p>
            <a:pPr lvl="1"/>
            <a:endParaRPr lang="de-DE" sz="1400" dirty="0">
              <a:solidFill>
                <a:srgbClr val="871D33"/>
              </a:solidFill>
            </a:endParaRPr>
          </a:p>
          <a:p>
            <a:pPr lvl="1"/>
            <a:r>
              <a:rPr lang="de-DE" sz="1400" b="1" dirty="0" smtClean="0">
                <a:solidFill>
                  <a:srgbClr val="871D33"/>
                </a:solidFill>
              </a:rPr>
              <a:t>Für die Sek II </a:t>
            </a:r>
            <a:r>
              <a:rPr lang="de-DE" sz="1400" dirty="0" smtClean="0">
                <a:solidFill>
                  <a:srgbClr val="871D33"/>
                </a:solidFill>
              </a:rPr>
              <a:t>wird eine </a:t>
            </a:r>
            <a:r>
              <a:rPr lang="de-DE" sz="1400" dirty="0">
                <a:solidFill>
                  <a:srgbClr val="871D33"/>
                </a:solidFill>
              </a:rPr>
              <a:t>Lehrplankommission für die Fächer Ek/G/Sk </a:t>
            </a:r>
            <a:r>
              <a:rPr lang="de-DE" sz="1400" dirty="0" smtClean="0">
                <a:solidFill>
                  <a:srgbClr val="871D33"/>
                </a:solidFill>
              </a:rPr>
              <a:t>zum </a:t>
            </a:r>
            <a:r>
              <a:rPr lang="de-DE" sz="1400" dirty="0">
                <a:solidFill>
                  <a:srgbClr val="871D33"/>
                </a:solidFill>
              </a:rPr>
              <a:t>SJ 19/20 ihre Arbeit aufnehmen, nach bisheriger Planung sollen die neuen Lehrpläne und damit die Neuregelung in der MSS  im SJ 2023/24 in Kraft treten.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020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M_PP-Vorlage">
  <a:themeElements>
    <a:clrScheme name="PP-Vorlage (Stand 18_05_11) 1">
      <a:dk1>
        <a:srgbClr val="000000"/>
      </a:dk1>
      <a:lt1>
        <a:srgbClr val="FFFFFF"/>
      </a:lt1>
      <a:dk2>
        <a:srgbClr val="871D33"/>
      </a:dk2>
      <a:lt2>
        <a:srgbClr val="808080"/>
      </a:lt2>
      <a:accent1>
        <a:srgbClr val="871D33"/>
      </a:accent1>
      <a:accent2>
        <a:srgbClr val="C3591B"/>
      </a:accent2>
      <a:accent3>
        <a:srgbClr val="FFFFFF"/>
      </a:accent3>
      <a:accent4>
        <a:srgbClr val="000000"/>
      </a:accent4>
      <a:accent5>
        <a:srgbClr val="C3ABAD"/>
      </a:accent5>
      <a:accent6>
        <a:srgbClr val="B05017"/>
      </a:accent6>
      <a:hlink>
        <a:srgbClr val="3D7417"/>
      </a:hlink>
      <a:folHlink>
        <a:srgbClr val="0F2136"/>
      </a:folHlink>
    </a:clrScheme>
    <a:fontScheme name="PP-Vorlage (Stand 18_05_11)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-Vorlage (Stand 18_05_11) 1">
        <a:dk1>
          <a:srgbClr val="000000"/>
        </a:dk1>
        <a:lt1>
          <a:srgbClr val="FFFFFF"/>
        </a:lt1>
        <a:dk2>
          <a:srgbClr val="871D33"/>
        </a:dk2>
        <a:lt2>
          <a:srgbClr val="808080"/>
        </a:lt2>
        <a:accent1>
          <a:srgbClr val="871D33"/>
        </a:accent1>
        <a:accent2>
          <a:srgbClr val="C3591B"/>
        </a:accent2>
        <a:accent3>
          <a:srgbClr val="FFFFFF"/>
        </a:accent3>
        <a:accent4>
          <a:srgbClr val="000000"/>
        </a:accent4>
        <a:accent5>
          <a:srgbClr val="C3ABAD"/>
        </a:accent5>
        <a:accent6>
          <a:srgbClr val="B05017"/>
        </a:accent6>
        <a:hlink>
          <a:srgbClr val="3D7417"/>
        </a:hlink>
        <a:folHlink>
          <a:srgbClr val="0F21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-Vorlage (Stand 18_05_11) 2">
        <a:dk1>
          <a:srgbClr val="000000"/>
        </a:dk1>
        <a:lt1>
          <a:srgbClr val="FFFFFF"/>
        </a:lt1>
        <a:dk2>
          <a:srgbClr val="871D33"/>
        </a:dk2>
        <a:lt2>
          <a:srgbClr val="808080"/>
        </a:lt2>
        <a:accent1>
          <a:srgbClr val="9F4A5C"/>
        </a:accent1>
        <a:accent2>
          <a:srgbClr val="CF7A49"/>
        </a:accent2>
        <a:accent3>
          <a:srgbClr val="FFFFFF"/>
        </a:accent3>
        <a:accent4>
          <a:srgbClr val="000000"/>
        </a:accent4>
        <a:accent5>
          <a:srgbClr val="CDB1B5"/>
        </a:accent5>
        <a:accent6>
          <a:srgbClr val="BB6E41"/>
        </a:accent6>
        <a:hlink>
          <a:srgbClr val="649045"/>
        </a:hlink>
        <a:folHlink>
          <a:srgbClr val="3F4D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-Vorlage (Stand 18_05_11) 3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B77785"/>
        </a:accent1>
        <a:accent2>
          <a:srgbClr val="DB9B76"/>
        </a:accent2>
        <a:accent3>
          <a:srgbClr val="FFFFFF"/>
        </a:accent3>
        <a:accent4>
          <a:srgbClr val="000000"/>
        </a:accent4>
        <a:accent5>
          <a:srgbClr val="D8BDC2"/>
        </a:accent5>
        <a:accent6>
          <a:srgbClr val="C68C6A"/>
        </a:accent6>
        <a:hlink>
          <a:srgbClr val="8BAC74"/>
        </a:hlink>
        <a:folHlink>
          <a:srgbClr val="6F7A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-Vorlage (Stand 18_05_11) 4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CFA5AD"/>
        </a:accent1>
        <a:accent2>
          <a:srgbClr val="E7BDA4"/>
        </a:accent2>
        <a:accent3>
          <a:srgbClr val="FFFFFF"/>
        </a:accent3>
        <a:accent4>
          <a:srgbClr val="000000"/>
        </a:accent4>
        <a:accent5>
          <a:srgbClr val="E4CFD3"/>
        </a:accent5>
        <a:accent6>
          <a:srgbClr val="D1AB94"/>
        </a:accent6>
        <a:hlink>
          <a:srgbClr val="B1C7A2"/>
        </a:hlink>
        <a:folHlink>
          <a:srgbClr val="9FA6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-Vorlage (Stand 18_05_11) 5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E7D2D6"/>
        </a:accent1>
        <a:accent2>
          <a:srgbClr val="F3DED1"/>
        </a:accent2>
        <a:accent3>
          <a:srgbClr val="FFFFFF"/>
        </a:accent3>
        <a:accent4>
          <a:srgbClr val="000000"/>
        </a:accent4>
        <a:accent5>
          <a:srgbClr val="F1E5E8"/>
        </a:accent5>
        <a:accent6>
          <a:srgbClr val="DCC9BD"/>
        </a:accent6>
        <a:hlink>
          <a:srgbClr val="D8E3D1"/>
        </a:hlink>
        <a:folHlink>
          <a:srgbClr val="CFD3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BM_PP-Vorlage</Template>
  <TotalTime>0</TotalTime>
  <Words>777</Words>
  <Application>Microsoft Office PowerPoint</Application>
  <PresentationFormat>Bildschirmpräsentation (4:3)</PresentationFormat>
  <Paragraphs>175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BM_PP-Vorlage</vt:lpstr>
      <vt:lpstr>PowerPoint-Präsentation</vt:lpstr>
      <vt:lpstr>PowerPoint-Präsentation</vt:lpstr>
      <vt:lpstr>        Zentrale Maßnahmen</vt:lpstr>
      <vt:lpstr>Zentrale Maßnahmen</vt:lpstr>
      <vt:lpstr>Zentrale Maßnahmen</vt:lpstr>
      <vt:lpstr>      Gesellschaftswissenschaftliche Fächer: </vt:lpstr>
      <vt:lpstr>Gesellschaftswissenschaftliche Fächer: </vt:lpstr>
      <vt:lpstr>Gesellschaftswissenschaftliche Fächer: </vt:lpstr>
      <vt:lpstr>Zeitplan</vt:lpstr>
      <vt:lpstr>PowerPoint-Präsentation</vt:lpstr>
    </vt:vector>
  </TitlesOfParts>
  <Company>MBWJK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0901-BewersdorfK</dc:creator>
  <cp:lastModifiedBy>Gerhard, Steffen (BM)</cp:lastModifiedBy>
  <cp:revision>46</cp:revision>
  <dcterms:created xsi:type="dcterms:W3CDTF">2019-03-20T15:34:15Z</dcterms:created>
  <dcterms:modified xsi:type="dcterms:W3CDTF">2019-06-04T12:31:02Z</dcterms:modified>
</cp:coreProperties>
</file>