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30" r:id="rId2"/>
    <p:sldMasterId id="2147483743" r:id="rId3"/>
    <p:sldMasterId id="2147483756" r:id="rId4"/>
    <p:sldMasterId id="2147483765" r:id="rId5"/>
  </p:sldMasterIdLst>
  <p:notesMasterIdLst>
    <p:notesMasterId r:id="rId32"/>
  </p:notesMasterIdLst>
  <p:handoutMasterIdLst>
    <p:handoutMasterId r:id="rId33"/>
  </p:handoutMasterIdLst>
  <p:sldIdLst>
    <p:sldId id="280" r:id="rId6"/>
    <p:sldId id="303" r:id="rId7"/>
    <p:sldId id="301" r:id="rId8"/>
    <p:sldId id="302" r:id="rId9"/>
    <p:sldId id="299" r:id="rId10"/>
    <p:sldId id="300" r:id="rId11"/>
    <p:sldId id="297" r:id="rId12"/>
    <p:sldId id="298" r:id="rId13"/>
    <p:sldId id="273" r:id="rId14"/>
    <p:sldId id="274" r:id="rId15"/>
    <p:sldId id="275" r:id="rId16"/>
    <p:sldId id="276" r:id="rId17"/>
    <p:sldId id="278" r:id="rId18"/>
    <p:sldId id="279" r:id="rId19"/>
    <p:sldId id="285" r:id="rId20"/>
    <p:sldId id="286" r:id="rId21"/>
    <p:sldId id="305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304" r:id="rId31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871D33"/>
    <a:srgbClr val="0000FF"/>
    <a:srgbClr val="99FF66"/>
    <a:srgbClr val="FFFF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86330" autoAdjust="0"/>
  </p:normalViewPr>
  <p:slideViewPr>
    <p:cSldViewPr showGuides="1">
      <p:cViewPr>
        <p:scale>
          <a:sx n="111" d="100"/>
          <a:sy n="111" d="100"/>
        </p:scale>
        <p:origin x="-1530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989" y="-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4AE7B4-837D-4941-B2C2-5CBD9DFB2D1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9F43925-BA7B-44F6-886B-4C8F916C194A}">
      <dgm:prSet phldrT="[Text]" custT="1"/>
      <dgm:spPr/>
      <dgm:t>
        <a:bodyPr/>
        <a:lstStyle/>
        <a:p>
          <a:r>
            <a:rPr lang="de-DE" sz="2000" dirty="0" smtClean="0"/>
            <a:t>        </a:t>
          </a:r>
          <a:r>
            <a:rPr lang="de-DE" sz="2200" b="1" dirty="0" smtClean="0">
              <a:solidFill>
                <a:srgbClr val="FF0000"/>
              </a:solidFill>
            </a:rPr>
            <a:t>Leuchtturmprojekt</a:t>
          </a:r>
        </a:p>
        <a:p>
          <a:r>
            <a:rPr lang="de-DE" sz="2200" b="1" dirty="0" smtClean="0">
              <a:solidFill>
                <a:srgbClr val="009900"/>
              </a:solidFill>
            </a:rPr>
            <a:t>ab März 2019</a:t>
          </a:r>
          <a:endParaRPr lang="de-DE" sz="2200" b="1" dirty="0">
            <a:solidFill>
              <a:srgbClr val="009900"/>
            </a:solidFill>
          </a:endParaRPr>
        </a:p>
      </dgm:t>
    </dgm:pt>
    <dgm:pt modelId="{F26C14E8-9F09-4EAF-ADCE-C5998F1FB91B}" type="parTrans" cxnId="{D3E45DD7-B0F6-493D-986B-38692A911319}">
      <dgm:prSet/>
      <dgm:spPr/>
      <dgm:t>
        <a:bodyPr/>
        <a:lstStyle/>
        <a:p>
          <a:endParaRPr lang="de-DE"/>
        </a:p>
      </dgm:t>
    </dgm:pt>
    <dgm:pt modelId="{2E0E9754-A32A-4602-9414-664B233E5903}" type="sibTrans" cxnId="{D3E45DD7-B0F6-493D-986B-38692A911319}">
      <dgm:prSet/>
      <dgm:spPr/>
      <dgm:t>
        <a:bodyPr/>
        <a:lstStyle/>
        <a:p>
          <a:endParaRPr lang="de-DE"/>
        </a:p>
      </dgm:t>
    </dgm:pt>
    <dgm:pt modelId="{21AFE4A2-11F7-4D97-ABD6-316370093601}" type="pres">
      <dgm:prSet presAssocID="{334AE7B4-837D-4941-B2C2-5CBD9DFB2D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9D9EF4A-A382-42BC-A239-1CCBA9C0D340}" type="pres">
      <dgm:prSet presAssocID="{334AE7B4-837D-4941-B2C2-5CBD9DFB2D1A}" presName="arrow" presStyleLbl="bgShp" presStyleIdx="0" presStyleCnt="1" custLinFactNeighborX="-355"/>
      <dgm:spPr/>
    </dgm:pt>
    <dgm:pt modelId="{1B3CFBCE-B74C-412C-BC76-9C35890FAFF1}" type="pres">
      <dgm:prSet presAssocID="{334AE7B4-837D-4941-B2C2-5CBD9DFB2D1A}" presName="points" presStyleCnt="0"/>
      <dgm:spPr/>
    </dgm:pt>
    <dgm:pt modelId="{F8A72429-29E0-49D6-8777-1C8C495AF660}" type="pres">
      <dgm:prSet presAssocID="{19F43925-BA7B-44F6-886B-4C8F916C194A}" presName="compositeA" presStyleCnt="0"/>
      <dgm:spPr/>
    </dgm:pt>
    <dgm:pt modelId="{F13DFCC5-2664-45BE-A745-31B2ED639198}" type="pres">
      <dgm:prSet presAssocID="{19F43925-BA7B-44F6-886B-4C8F916C194A}" presName="textA" presStyleLbl="revTx" presStyleIdx="0" presStyleCnt="1" custScaleX="11122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52DF62-92EC-4477-950E-8545B90AC007}" type="pres">
      <dgm:prSet presAssocID="{19F43925-BA7B-44F6-886B-4C8F916C194A}" presName="circleA" presStyleLbl="node1" presStyleIdx="0" presStyleCnt="1"/>
      <dgm:spPr/>
    </dgm:pt>
    <dgm:pt modelId="{42FFE55D-D383-444B-BF92-1B673D581017}" type="pres">
      <dgm:prSet presAssocID="{19F43925-BA7B-44F6-886B-4C8F916C194A}" presName="spaceA" presStyleCnt="0"/>
      <dgm:spPr/>
    </dgm:pt>
  </dgm:ptLst>
  <dgm:cxnLst>
    <dgm:cxn modelId="{67A46F07-DD5F-4BDD-9644-5D266B6F4662}" type="presOf" srcId="{334AE7B4-837D-4941-B2C2-5CBD9DFB2D1A}" destId="{21AFE4A2-11F7-4D97-ABD6-316370093601}" srcOrd="0" destOrd="0" presId="urn:microsoft.com/office/officeart/2005/8/layout/hProcess11"/>
    <dgm:cxn modelId="{D3E45DD7-B0F6-493D-986B-38692A911319}" srcId="{334AE7B4-837D-4941-B2C2-5CBD9DFB2D1A}" destId="{19F43925-BA7B-44F6-886B-4C8F916C194A}" srcOrd="0" destOrd="0" parTransId="{F26C14E8-9F09-4EAF-ADCE-C5998F1FB91B}" sibTransId="{2E0E9754-A32A-4602-9414-664B233E5903}"/>
    <dgm:cxn modelId="{E31F92CB-303D-474F-A4BF-7DB07161709F}" type="presOf" srcId="{19F43925-BA7B-44F6-886B-4C8F916C194A}" destId="{F13DFCC5-2664-45BE-A745-31B2ED639198}" srcOrd="0" destOrd="0" presId="urn:microsoft.com/office/officeart/2005/8/layout/hProcess11"/>
    <dgm:cxn modelId="{9EB15EEC-097D-4C6E-8CB1-B4CCCCB3B922}" type="presParOf" srcId="{21AFE4A2-11F7-4D97-ABD6-316370093601}" destId="{79D9EF4A-A382-42BC-A239-1CCBA9C0D340}" srcOrd="0" destOrd="0" presId="urn:microsoft.com/office/officeart/2005/8/layout/hProcess11"/>
    <dgm:cxn modelId="{15C460F8-2442-4F03-92A1-7694B7087DB1}" type="presParOf" srcId="{21AFE4A2-11F7-4D97-ABD6-316370093601}" destId="{1B3CFBCE-B74C-412C-BC76-9C35890FAFF1}" srcOrd="1" destOrd="0" presId="urn:microsoft.com/office/officeart/2005/8/layout/hProcess11"/>
    <dgm:cxn modelId="{DEE202C2-7995-4239-928E-DFCC64CB44A2}" type="presParOf" srcId="{1B3CFBCE-B74C-412C-BC76-9C35890FAFF1}" destId="{F8A72429-29E0-49D6-8777-1C8C495AF660}" srcOrd="0" destOrd="0" presId="urn:microsoft.com/office/officeart/2005/8/layout/hProcess11"/>
    <dgm:cxn modelId="{9AFD98EE-1C1F-46AB-B00E-A67EBE8D855C}" type="presParOf" srcId="{F8A72429-29E0-49D6-8777-1C8C495AF660}" destId="{F13DFCC5-2664-45BE-A745-31B2ED639198}" srcOrd="0" destOrd="0" presId="urn:microsoft.com/office/officeart/2005/8/layout/hProcess11"/>
    <dgm:cxn modelId="{F3F2F371-9849-44F7-92D4-ED1D3CFE73BD}" type="presParOf" srcId="{F8A72429-29E0-49D6-8777-1C8C495AF660}" destId="{0152DF62-92EC-4477-950E-8545B90AC007}" srcOrd="1" destOrd="0" presId="urn:microsoft.com/office/officeart/2005/8/layout/hProcess11"/>
    <dgm:cxn modelId="{0EEECF08-BE75-465A-9FD1-28EBA3DDD5BA}" type="presParOf" srcId="{F8A72429-29E0-49D6-8777-1C8C495AF660}" destId="{42FFE55D-D383-444B-BF92-1B673D58101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4AE7B4-837D-4941-B2C2-5CBD9DFB2D1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EFEC5C3-C48B-4572-8181-19BD570A1BC7}">
      <dgm:prSet phldrT="[Text]" custT="1"/>
      <dgm:spPr/>
      <dgm:t>
        <a:bodyPr/>
        <a:lstStyle/>
        <a:p>
          <a:r>
            <a:rPr lang="de-DE" sz="1600" b="1" dirty="0" smtClean="0">
              <a:solidFill>
                <a:schemeClr val="accent4">
                  <a:lumMod val="75000"/>
                  <a:lumOff val="25000"/>
                </a:schemeClr>
              </a:solidFill>
            </a:rPr>
            <a:t>KMK Digitalstrategie</a:t>
          </a:r>
          <a:endParaRPr lang="de-DE" sz="1600" b="1" dirty="0">
            <a:solidFill>
              <a:schemeClr val="accent4">
                <a:lumMod val="75000"/>
                <a:lumOff val="25000"/>
              </a:schemeClr>
            </a:solidFill>
          </a:endParaRPr>
        </a:p>
      </dgm:t>
    </dgm:pt>
    <dgm:pt modelId="{A7BDCD7D-1DA5-46C4-8961-F9CEBF90810F}" type="parTrans" cxnId="{8DA675EE-D6D5-44F5-861C-1042B3A62400}">
      <dgm:prSet/>
      <dgm:spPr/>
      <dgm:t>
        <a:bodyPr/>
        <a:lstStyle/>
        <a:p>
          <a:endParaRPr lang="de-DE">
            <a:solidFill>
              <a:schemeClr val="accent4">
                <a:lumMod val="75000"/>
                <a:lumOff val="25000"/>
              </a:schemeClr>
            </a:solidFill>
          </a:endParaRPr>
        </a:p>
      </dgm:t>
    </dgm:pt>
    <dgm:pt modelId="{272788E7-7650-407D-A10F-92AC4CB80656}" type="sibTrans" cxnId="{8DA675EE-D6D5-44F5-861C-1042B3A62400}">
      <dgm:prSet/>
      <dgm:spPr/>
      <dgm:t>
        <a:bodyPr/>
        <a:lstStyle/>
        <a:p>
          <a:endParaRPr lang="de-DE">
            <a:solidFill>
              <a:schemeClr val="accent4">
                <a:lumMod val="75000"/>
                <a:lumOff val="25000"/>
              </a:schemeClr>
            </a:solidFill>
          </a:endParaRPr>
        </a:p>
      </dgm:t>
    </dgm:pt>
    <dgm:pt modelId="{BC887A8F-2704-4B49-B36E-DED7622ABE49}">
      <dgm:prSet phldrT="[Text]" custT="1"/>
      <dgm:spPr/>
      <dgm:t>
        <a:bodyPr/>
        <a:lstStyle/>
        <a:p>
          <a:r>
            <a:rPr lang="de-DE" sz="1600" b="1" dirty="0" smtClean="0">
              <a:solidFill>
                <a:schemeClr val="accent4">
                  <a:lumMod val="75000"/>
                  <a:lumOff val="25000"/>
                </a:schemeClr>
              </a:solidFill>
            </a:rPr>
            <a:t>Empfehlungen Experten-kommission</a:t>
          </a:r>
        </a:p>
        <a:p>
          <a:endParaRPr lang="de-DE" sz="1300" dirty="0">
            <a:solidFill>
              <a:schemeClr val="accent4">
                <a:lumMod val="75000"/>
                <a:lumOff val="25000"/>
              </a:schemeClr>
            </a:solidFill>
          </a:endParaRPr>
        </a:p>
      </dgm:t>
    </dgm:pt>
    <dgm:pt modelId="{9994A1EC-474E-4CA0-A1BB-440B9181E2E6}" type="parTrans" cxnId="{D09AF09D-C5C7-4561-8A55-759BE7322A9E}">
      <dgm:prSet/>
      <dgm:spPr/>
      <dgm:t>
        <a:bodyPr/>
        <a:lstStyle/>
        <a:p>
          <a:endParaRPr lang="de-DE">
            <a:solidFill>
              <a:schemeClr val="accent4">
                <a:lumMod val="75000"/>
                <a:lumOff val="25000"/>
              </a:schemeClr>
            </a:solidFill>
          </a:endParaRPr>
        </a:p>
      </dgm:t>
    </dgm:pt>
    <dgm:pt modelId="{7F38C4C0-A925-4EAA-B1EC-2668CD505A1F}" type="sibTrans" cxnId="{D09AF09D-C5C7-4561-8A55-759BE7322A9E}">
      <dgm:prSet/>
      <dgm:spPr/>
      <dgm:t>
        <a:bodyPr/>
        <a:lstStyle/>
        <a:p>
          <a:endParaRPr lang="de-DE">
            <a:solidFill>
              <a:schemeClr val="accent4">
                <a:lumMod val="75000"/>
                <a:lumOff val="25000"/>
              </a:schemeClr>
            </a:solidFill>
          </a:endParaRPr>
        </a:p>
      </dgm:t>
    </dgm:pt>
    <dgm:pt modelId="{19F43925-BA7B-44F6-886B-4C8F916C194A}">
      <dgm:prSet phldrT="[Text]" custT="1"/>
      <dgm:spPr/>
      <dgm:t>
        <a:bodyPr/>
        <a:lstStyle/>
        <a:p>
          <a:pPr algn="ctr"/>
          <a:r>
            <a:rPr lang="de-DE" sz="1600" b="1" dirty="0" smtClean="0">
              <a:solidFill>
                <a:schemeClr val="accent4">
                  <a:lumMod val="75000"/>
                  <a:lumOff val="25000"/>
                </a:schemeClr>
              </a:solidFill>
            </a:rPr>
            <a:t>Aufbau IT</a:t>
          </a:r>
          <a:br>
            <a:rPr lang="de-DE" sz="1600" b="1" dirty="0" smtClean="0">
              <a:solidFill>
                <a:schemeClr val="accent4">
                  <a:lumMod val="75000"/>
                  <a:lumOff val="25000"/>
                </a:schemeClr>
              </a:solidFill>
            </a:rPr>
          </a:br>
          <a:r>
            <a:rPr lang="de-DE" sz="1600" b="1" dirty="0" smtClean="0">
              <a:solidFill>
                <a:schemeClr val="accent4">
                  <a:lumMod val="75000"/>
                  <a:lumOff val="25000"/>
                </a:schemeClr>
              </a:solidFill>
            </a:rPr>
            <a:t>Infrastruktur </a:t>
          </a:r>
          <a:br>
            <a:rPr lang="de-DE" sz="1600" b="1" dirty="0" smtClean="0">
              <a:solidFill>
                <a:schemeClr val="accent4">
                  <a:lumMod val="75000"/>
                  <a:lumOff val="25000"/>
                </a:schemeClr>
              </a:solidFill>
            </a:rPr>
          </a:br>
          <a:r>
            <a:rPr lang="de-DE" sz="1600" b="1" dirty="0" smtClean="0">
              <a:solidFill>
                <a:schemeClr val="accent4">
                  <a:lumMod val="75000"/>
                  <a:lumOff val="25000"/>
                </a:schemeClr>
              </a:solidFill>
            </a:rPr>
            <a:t>an StudSem</a:t>
          </a:r>
        </a:p>
      </dgm:t>
    </dgm:pt>
    <dgm:pt modelId="{F26C14E8-9F09-4EAF-ADCE-C5998F1FB91B}" type="parTrans" cxnId="{D3E45DD7-B0F6-493D-986B-38692A911319}">
      <dgm:prSet/>
      <dgm:spPr/>
      <dgm:t>
        <a:bodyPr/>
        <a:lstStyle/>
        <a:p>
          <a:endParaRPr lang="de-DE">
            <a:solidFill>
              <a:schemeClr val="accent4">
                <a:lumMod val="75000"/>
                <a:lumOff val="25000"/>
              </a:schemeClr>
            </a:solidFill>
          </a:endParaRPr>
        </a:p>
      </dgm:t>
    </dgm:pt>
    <dgm:pt modelId="{2E0E9754-A32A-4602-9414-664B233E5903}" type="sibTrans" cxnId="{D3E45DD7-B0F6-493D-986B-38692A911319}">
      <dgm:prSet/>
      <dgm:spPr/>
      <dgm:t>
        <a:bodyPr/>
        <a:lstStyle/>
        <a:p>
          <a:endParaRPr lang="de-DE">
            <a:solidFill>
              <a:schemeClr val="accent4">
                <a:lumMod val="75000"/>
                <a:lumOff val="25000"/>
              </a:schemeClr>
            </a:solidFill>
          </a:endParaRPr>
        </a:p>
      </dgm:t>
    </dgm:pt>
    <dgm:pt modelId="{21AFE4A2-11F7-4D97-ABD6-316370093601}" type="pres">
      <dgm:prSet presAssocID="{334AE7B4-837D-4941-B2C2-5CBD9DFB2D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9D9EF4A-A382-42BC-A239-1CCBA9C0D340}" type="pres">
      <dgm:prSet presAssocID="{334AE7B4-837D-4941-B2C2-5CBD9DFB2D1A}" presName="arrow" presStyleLbl="bgShp" presStyleIdx="0" presStyleCnt="1"/>
      <dgm:spPr/>
    </dgm:pt>
    <dgm:pt modelId="{1B3CFBCE-B74C-412C-BC76-9C35890FAFF1}" type="pres">
      <dgm:prSet presAssocID="{334AE7B4-837D-4941-B2C2-5CBD9DFB2D1A}" presName="points" presStyleCnt="0"/>
      <dgm:spPr/>
    </dgm:pt>
    <dgm:pt modelId="{AADC11D2-2164-4920-A95A-1E1F5E16A28C}" type="pres">
      <dgm:prSet presAssocID="{2EFEC5C3-C48B-4572-8181-19BD570A1BC7}" presName="compositeA" presStyleCnt="0"/>
      <dgm:spPr/>
    </dgm:pt>
    <dgm:pt modelId="{20CBF10E-3AD9-422A-B583-E56EC8DF7E98}" type="pres">
      <dgm:prSet presAssocID="{2EFEC5C3-C48B-4572-8181-19BD570A1BC7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99C1FF1-376D-4558-B1B8-AD660827D4BC}" type="pres">
      <dgm:prSet presAssocID="{2EFEC5C3-C48B-4572-8181-19BD570A1BC7}" presName="circleA" presStyleLbl="node1" presStyleIdx="0" presStyleCnt="3"/>
      <dgm:spPr/>
    </dgm:pt>
    <dgm:pt modelId="{C98E3BBF-2156-4CBC-AFAD-8CFFDEFE00FE}" type="pres">
      <dgm:prSet presAssocID="{2EFEC5C3-C48B-4572-8181-19BD570A1BC7}" presName="spaceA" presStyleCnt="0"/>
      <dgm:spPr/>
    </dgm:pt>
    <dgm:pt modelId="{5CD0352B-5419-466F-B611-15223527B3FA}" type="pres">
      <dgm:prSet presAssocID="{272788E7-7650-407D-A10F-92AC4CB80656}" presName="space" presStyleCnt="0"/>
      <dgm:spPr/>
    </dgm:pt>
    <dgm:pt modelId="{892512A4-9749-4C1B-9CA9-2A0BB3DE1E28}" type="pres">
      <dgm:prSet presAssocID="{BC887A8F-2704-4B49-B36E-DED7622ABE49}" presName="compositeB" presStyleCnt="0"/>
      <dgm:spPr/>
    </dgm:pt>
    <dgm:pt modelId="{F2D93A7B-5E00-4AF4-AB55-DEBA25E5B16F}" type="pres">
      <dgm:prSet presAssocID="{BC887A8F-2704-4B49-B36E-DED7622ABE49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E800B44-D164-4D44-87BB-35EC5D8F9E1E}" type="pres">
      <dgm:prSet presAssocID="{BC887A8F-2704-4B49-B36E-DED7622ABE49}" presName="circleB" presStyleLbl="node1" presStyleIdx="1" presStyleCnt="3"/>
      <dgm:spPr/>
    </dgm:pt>
    <dgm:pt modelId="{AF762327-4BEB-4DD4-9404-BCB45495ECB8}" type="pres">
      <dgm:prSet presAssocID="{BC887A8F-2704-4B49-B36E-DED7622ABE49}" presName="spaceB" presStyleCnt="0"/>
      <dgm:spPr/>
    </dgm:pt>
    <dgm:pt modelId="{A48A3EEB-2099-4C87-8AB6-247DDDB66D54}" type="pres">
      <dgm:prSet presAssocID="{7F38C4C0-A925-4EAA-B1EC-2668CD505A1F}" presName="space" presStyleCnt="0"/>
      <dgm:spPr/>
    </dgm:pt>
    <dgm:pt modelId="{F8A72429-29E0-49D6-8777-1C8C495AF660}" type="pres">
      <dgm:prSet presAssocID="{19F43925-BA7B-44F6-886B-4C8F916C194A}" presName="compositeA" presStyleCnt="0"/>
      <dgm:spPr/>
    </dgm:pt>
    <dgm:pt modelId="{F13DFCC5-2664-45BE-A745-31B2ED639198}" type="pres">
      <dgm:prSet presAssocID="{19F43925-BA7B-44F6-886B-4C8F916C194A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52DF62-92EC-4477-950E-8545B90AC007}" type="pres">
      <dgm:prSet presAssocID="{19F43925-BA7B-44F6-886B-4C8F916C194A}" presName="circleA" presStyleLbl="node1" presStyleIdx="2" presStyleCnt="3"/>
      <dgm:spPr/>
    </dgm:pt>
    <dgm:pt modelId="{42FFE55D-D383-444B-BF92-1B673D581017}" type="pres">
      <dgm:prSet presAssocID="{19F43925-BA7B-44F6-886B-4C8F916C194A}" presName="spaceA" presStyleCnt="0"/>
      <dgm:spPr/>
    </dgm:pt>
  </dgm:ptLst>
  <dgm:cxnLst>
    <dgm:cxn modelId="{D09AF09D-C5C7-4561-8A55-759BE7322A9E}" srcId="{334AE7B4-837D-4941-B2C2-5CBD9DFB2D1A}" destId="{BC887A8F-2704-4B49-B36E-DED7622ABE49}" srcOrd="1" destOrd="0" parTransId="{9994A1EC-474E-4CA0-A1BB-440B9181E2E6}" sibTransId="{7F38C4C0-A925-4EAA-B1EC-2668CD505A1F}"/>
    <dgm:cxn modelId="{8DA675EE-D6D5-44F5-861C-1042B3A62400}" srcId="{334AE7B4-837D-4941-B2C2-5CBD9DFB2D1A}" destId="{2EFEC5C3-C48B-4572-8181-19BD570A1BC7}" srcOrd="0" destOrd="0" parTransId="{A7BDCD7D-1DA5-46C4-8961-F9CEBF90810F}" sibTransId="{272788E7-7650-407D-A10F-92AC4CB80656}"/>
    <dgm:cxn modelId="{89654822-66CD-45D1-B004-58334E434078}" type="presOf" srcId="{2EFEC5C3-C48B-4572-8181-19BD570A1BC7}" destId="{20CBF10E-3AD9-422A-B583-E56EC8DF7E98}" srcOrd="0" destOrd="0" presId="urn:microsoft.com/office/officeart/2005/8/layout/hProcess11"/>
    <dgm:cxn modelId="{0B3E5C58-8078-42BB-AC5C-E77F4CD81283}" type="presOf" srcId="{19F43925-BA7B-44F6-886B-4C8F916C194A}" destId="{F13DFCC5-2664-45BE-A745-31B2ED639198}" srcOrd="0" destOrd="0" presId="urn:microsoft.com/office/officeart/2005/8/layout/hProcess11"/>
    <dgm:cxn modelId="{D3E45DD7-B0F6-493D-986B-38692A911319}" srcId="{334AE7B4-837D-4941-B2C2-5CBD9DFB2D1A}" destId="{19F43925-BA7B-44F6-886B-4C8F916C194A}" srcOrd="2" destOrd="0" parTransId="{F26C14E8-9F09-4EAF-ADCE-C5998F1FB91B}" sibTransId="{2E0E9754-A32A-4602-9414-664B233E5903}"/>
    <dgm:cxn modelId="{756AADC8-DB02-4025-89A7-CAAFECEC90B3}" type="presOf" srcId="{BC887A8F-2704-4B49-B36E-DED7622ABE49}" destId="{F2D93A7B-5E00-4AF4-AB55-DEBA25E5B16F}" srcOrd="0" destOrd="0" presId="urn:microsoft.com/office/officeart/2005/8/layout/hProcess11"/>
    <dgm:cxn modelId="{9AD728E9-8EA8-4105-8E19-13F21B2E787A}" type="presOf" srcId="{334AE7B4-837D-4941-B2C2-5CBD9DFB2D1A}" destId="{21AFE4A2-11F7-4D97-ABD6-316370093601}" srcOrd="0" destOrd="0" presId="urn:microsoft.com/office/officeart/2005/8/layout/hProcess11"/>
    <dgm:cxn modelId="{4922A5F4-37B9-4F01-9177-A3DDEC77383A}" type="presParOf" srcId="{21AFE4A2-11F7-4D97-ABD6-316370093601}" destId="{79D9EF4A-A382-42BC-A239-1CCBA9C0D340}" srcOrd="0" destOrd="0" presId="urn:microsoft.com/office/officeart/2005/8/layout/hProcess11"/>
    <dgm:cxn modelId="{CC7EA0D0-F6C6-43E4-88D7-3C31E4C3F627}" type="presParOf" srcId="{21AFE4A2-11F7-4D97-ABD6-316370093601}" destId="{1B3CFBCE-B74C-412C-BC76-9C35890FAFF1}" srcOrd="1" destOrd="0" presId="urn:microsoft.com/office/officeart/2005/8/layout/hProcess11"/>
    <dgm:cxn modelId="{336CE1CB-DBBE-40FB-8325-0F48F473828B}" type="presParOf" srcId="{1B3CFBCE-B74C-412C-BC76-9C35890FAFF1}" destId="{AADC11D2-2164-4920-A95A-1E1F5E16A28C}" srcOrd="0" destOrd="0" presId="urn:microsoft.com/office/officeart/2005/8/layout/hProcess11"/>
    <dgm:cxn modelId="{3EA36384-EA4D-4082-978E-051A9C575F83}" type="presParOf" srcId="{AADC11D2-2164-4920-A95A-1E1F5E16A28C}" destId="{20CBF10E-3AD9-422A-B583-E56EC8DF7E98}" srcOrd="0" destOrd="0" presId="urn:microsoft.com/office/officeart/2005/8/layout/hProcess11"/>
    <dgm:cxn modelId="{41DA293B-2B90-40D9-9EFD-53DF3F6C0679}" type="presParOf" srcId="{AADC11D2-2164-4920-A95A-1E1F5E16A28C}" destId="{599C1FF1-376D-4558-B1B8-AD660827D4BC}" srcOrd="1" destOrd="0" presId="urn:microsoft.com/office/officeart/2005/8/layout/hProcess11"/>
    <dgm:cxn modelId="{3B223F46-A4F2-41BF-8A45-00C458DBA821}" type="presParOf" srcId="{AADC11D2-2164-4920-A95A-1E1F5E16A28C}" destId="{C98E3BBF-2156-4CBC-AFAD-8CFFDEFE00FE}" srcOrd="2" destOrd="0" presId="urn:microsoft.com/office/officeart/2005/8/layout/hProcess11"/>
    <dgm:cxn modelId="{40B62B8C-A4A5-4B2D-818F-A65B6EF4A7CA}" type="presParOf" srcId="{1B3CFBCE-B74C-412C-BC76-9C35890FAFF1}" destId="{5CD0352B-5419-466F-B611-15223527B3FA}" srcOrd="1" destOrd="0" presId="urn:microsoft.com/office/officeart/2005/8/layout/hProcess11"/>
    <dgm:cxn modelId="{A1DA47FA-194F-48C4-8318-4BE4D36CC3A5}" type="presParOf" srcId="{1B3CFBCE-B74C-412C-BC76-9C35890FAFF1}" destId="{892512A4-9749-4C1B-9CA9-2A0BB3DE1E28}" srcOrd="2" destOrd="0" presId="urn:microsoft.com/office/officeart/2005/8/layout/hProcess11"/>
    <dgm:cxn modelId="{CC1A020B-9290-4439-BD6D-16510BDE1DA0}" type="presParOf" srcId="{892512A4-9749-4C1B-9CA9-2A0BB3DE1E28}" destId="{F2D93A7B-5E00-4AF4-AB55-DEBA25E5B16F}" srcOrd="0" destOrd="0" presId="urn:microsoft.com/office/officeart/2005/8/layout/hProcess11"/>
    <dgm:cxn modelId="{8B2A7521-A5E4-4D0F-8ACF-9128FC370AF7}" type="presParOf" srcId="{892512A4-9749-4C1B-9CA9-2A0BB3DE1E28}" destId="{7E800B44-D164-4D44-87BB-35EC5D8F9E1E}" srcOrd="1" destOrd="0" presId="urn:microsoft.com/office/officeart/2005/8/layout/hProcess11"/>
    <dgm:cxn modelId="{135BD1AD-114A-4FDF-B079-A09E6CB68DFA}" type="presParOf" srcId="{892512A4-9749-4C1B-9CA9-2A0BB3DE1E28}" destId="{AF762327-4BEB-4DD4-9404-BCB45495ECB8}" srcOrd="2" destOrd="0" presId="urn:microsoft.com/office/officeart/2005/8/layout/hProcess11"/>
    <dgm:cxn modelId="{0CE940B5-4C06-4EEB-BCE8-839B723584CA}" type="presParOf" srcId="{1B3CFBCE-B74C-412C-BC76-9C35890FAFF1}" destId="{A48A3EEB-2099-4C87-8AB6-247DDDB66D54}" srcOrd="3" destOrd="0" presId="urn:microsoft.com/office/officeart/2005/8/layout/hProcess11"/>
    <dgm:cxn modelId="{46B88E50-2C09-42AE-BB8E-6362E5E9DBFA}" type="presParOf" srcId="{1B3CFBCE-B74C-412C-BC76-9C35890FAFF1}" destId="{F8A72429-29E0-49D6-8777-1C8C495AF660}" srcOrd="4" destOrd="0" presId="urn:microsoft.com/office/officeart/2005/8/layout/hProcess11"/>
    <dgm:cxn modelId="{4FA0C7CE-4380-4827-90D3-33475044EAC9}" type="presParOf" srcId="{F8A72429-29E0-49D6-8777-1C8C495AF660}" destId="{F13DFCC5-2664-45BE-A745-31B2ED639198}" srcOrd="0" destOrd="0" presId="urn:microsoft.com/office/officeart/2005/8/layout/hProcess11"/>
    <dgm:cxn modelId="{87FFC0E0-7026-4B43-B5AE-DDA8039032B7}" type="presParOf" srcId="{F8A72429-29E0-49D6-8777-1C8C495AF660}" destId="{0152DF62-92EC-4477-950E-8545B90AC007}" srcOrd="1" destOrd="0" presId="urn:microsoft.com/office/officeart/2005/8/layout/hProcess11"/>
    <dgm:cxn modelId="{41A46F9E-38FB-47C1-8635-402177EE9115}" type="presParOf" srcId="{F8A72429-29E0-49D6-8777-1C8C495AF660}" destId="{42FFE55D-D383-444B-BF92-1B673D58101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9EF4A-A382-42BC-A239-1CCBA9C0D340}">
      <dsp:nvSpPr>
        <dsp:cNvPr id="0" name=""/>
        <dsp:cNvSpPr/>
      </dsp:nvSpPr>
      <dsp:spPr>
        <a:xfrm>
          <a:off x="0" y="696009"/>
          <a:ext cx="3264024" cy="92801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DFCC5-2664-45BE-A745-31B2ED639198}">
      <dsp:nvSpPr>
        <dsp:cNvPr id="0" name=""/>
        <dsp:cNvSpPr/>
      </dsp:nvSpPr>
      <dsp:spPr>
        <a:xfrm>
          <a:off x="1113" y="0"/>
          <a:ext cx="2935395" cy="928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        </a:t>
          </a:r>
          <a:r>
            <a:rPr lang="de-DE" sz="2200" b="1" kern="1200" dirty="0" smtClean="0">
              <a:solidFill>
                <a:srgbClr val="FF0000"/>
              </a:solidFill>
            </a:rPr>
            <a:t>Leuchtturmprojekt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kern="1200" dirty="0" smtClean="0">
              <a:solidFill>
                <a:srgbClr val="009900"/>
              </a:solidFill>
            </a:rPr>
            <a:t>ab März 2019</a:t>
          </a:r>
          <a:endParaRPr lang="de-DE" sz="2200" b="1" kern="1200" dirty="0">
            <a:solidFill>
              <a:srgbClr val="009900"/>
            </a:solidFill>
          </a:endParaRPr>
        </a:p>
      </dsp:txBody>
      <dsp:txXfrm>
        <a:off x="1113" y="0"/>
        <a:ext cx="2935395" cy="928012"/>
      </dsp:txXfrm>
    </dsp:sp>
    <dsp:sp modelId="{0152DF62-92EC-4477-950E-8545B90AC007}">
      <dsp:nvSpPr>
        <dsp:cNvPr id="0" name=""/>
        <dsp:cNvSpPr/>
      </dsp:nvSpPr>
      <dsp:spPr>
        <a:xfrm>
          <a:off x="1352809" y="1044014"/>
          <a:ext cx="232003" cy="232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9EF4A-A382-42BC-A239-1CCBA9C0D340}">
      <dsp:nvSpPr>
        <dsp:cNvPr id="0" name=""/>
        <dsp:cNvSpPr/>
      </dsp:nvSpPr>
      <dsp:spPr>
        <a:xfrm>
          <a:off x="0" y="696009"/>
          <a:ext cx="6096000" cy="92801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CBF10E-3AD9-422A-B583-E56EC8DF7E98}">
      <dsp:nvSpPr>
        <dsp:cNvPr id="0" name=""/>
        <dsp:cNvSpPr/>
      </dsp:nvSpPr>
      <dsp:spPr>
        <a:xfrm>
          <a:off x="2678" y="0"/>
          <a:ext cx="1768078" cy="928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accent4">
                  <a:lumMod val="75000"/>
                  <a:lumOff val="25000"/>
                </a:schemeClr>
              </a:solidFill>
            </a:rPr>
            <a:t>KMK Digitalstrategie</a:t>
          </a:r>
          <a:endParaRPr lang="de-DE" sz="1600" b="1" kern="1200" dirty="0">
            <a:solidFill>
              <a:schemeClr val="accent4">
                <a:lumMod val="75000"/>
                <a:lumOff val="25000"/>
              </a:schemeClr>
            </a:solidFill>
          </a:endParaRPr>
        </a:p>
      </dsp:txBody>
      <dsp:txXfrm>
        <a:off x="2678" y="0"/>
        <a:ext cx="1768078" cy="928012"/>
      </dsp:txXfrm>
    </dsp:sp>
    <dsp:sp modelId="{599C1FF1-376D-4558-B1B8-AD660827D4BC}">
      <dsp:nvSpPr>
        <dsp:cNvPr id="0" name=""/>
        <dsp:cNvSpPr/>
      </dsp:nvSpPr>
      <dsp:spPr>
        <a:xfrm>
          <a:off x="770716" y="1044014"/>
          <a:ext cx="232003" cy="232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93A7B-5E00-4AF4-AB55-DEBA25E5B16F}">
      <dsp:nvSpPr>
        <dsp:cNvPr id="0" name=""/>
        <dsp:cNvSpPr/>
      </dsp:nvSpPr>
      <dsp:spPr>
        <a:xfrm>
          <a:off x="1859160" y="1392019"/>
          <a:ext cx="1768078" cy="928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accent4">
                  <a:lumMod val="75000"/>
                  <a:lumOff val="25000"/>
                </a:schemeClr>
              </a:solidFill>
            </a:rPr>
            <a:t>Empfehlungen Experten-kommission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300" kern="1200" dirty="0">
            <a:solidFill>
              <a:schemeClr val="accent4">
                <a:lumMod val="75000"/>
                <a:lumOff val="25000"/>
              </a:schemeClr>
            </a:solidFill>
          </a:endParaRPr>
        </a:p>
      </dsp:txBody>
      <dsp:txXfrm>
        <a:off x="1859160" y="1392019"/>
        <a:ext cx="1768078" cy="928012"/>
      </dsp:txXfrm>
    </dsp:sp>
    <dsp:sp modelId="{7E800B44-D164-4D44-87BB-35EC5D8F9E1E}">
      <dsp:nvSpPr>
        <dsp:cNvPr id="0" name=""/>
        <dsp:cNvSpPr/>
      </dsp:nvSpPr>
      <dsp:spPr>
        <a:xfrm>
          <a:off x="2627198" y="1044014"/>
          <a:ext cx="232003" cy="232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DFCC5-2664-45BE-A745-31B2ED639198}">
      <dsp:nvSpPr>
        <dsp:cNvPr id="0" name=""/>
        <dsp:cNvSpPr/>
      </dsp:nvSpPr>
      <dsp:spPr>
        <a:xfrm>
          <a:off x="3715642" y="0"/>
          <a:ext cx="1768078" cy="928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accent4">
                  <a:lumMod val="75000"/>
                  <a:lumOff val="25000"/>
                </a:schemeClr>
              </a:solidFill>
            </a:rPr>
            <a:t>Aufbau IT</a:t>
          </a:r>
          <a:br>
            <a:rPr lang="de-DE" sz="1600" b="1" kern="1200" dirty="0" smtClean="0">
              <a:solidFill>
                <a:schemeClr val="accent4">
                  <a:lumMod val="75000"/>
                  <a:lumOff val="25000"/>
                </a:schemeClr>
              </a:solidFill>
            </a:rPr>
          </a:br>
          <a:r>
            <a:rPr lang="de-DE" sz="1600" b="1" kern="1200" dirty="0" smtClean="0">
              <a:solidFill>
                <a:schemeClr val="accent4">
                  <a:lumMod val="75000"/>
                  <a:lumOff val="25000"/>
                </a:schemeClr>
              </a:solidFill>
            </a:rPr>
            <a:t>Infrastruktur </a:t>
          </a:r>
          <a:br>
            <a:rPr lang="de-DE" sz="1600" b="1" kern="1200" dirty="0" smtClean="0">
              <a:solidFill>
                <a:schemeClr val="accent4">
                  <a:lumMod val="75000"/>
                  <a:lumOff val="25000"/>
                </a:schemeClr>
              </a:solidFill>
            </a:rPr>
          </a:br>
          <a:r>
            <a:rPr lang="de-DE" sz="1600" b="1" kern="1200" dirty="0" smtClean="0">
              <a:solidFill>
                <a:schemeClr val="accent4">
                  <a:lumMod val="75000"/>
                  <a:lumOff val="25000"/>
                </a:schemeClr>
              </a:solidFill>
            </a:rPr>
            <a:t>an StudSem</a:t>
          </a:r>
        </a:p>
      </dsp:txBody>
      <dsp:txXfrm>
        <a:off x="3715642" y="0"/>
        <a:ext cx="1768078" cy="928012"/>
      </dsp:txXfrm>
    </dsp:sp>
    <dsp:sp modelId="{0152DF62-92EC-4477-950E-8545B90AC007}">
      <dsp:nvSpPr>
        <dsp:cNvPr id="0" name=""/>
        <dsp:cNvSpPr/>
      </dsp:nvSpPr>
      <dsp:spPr>
        <a:xfrm>
          <a:off x="4483680" y="1044014"/>
          <a:ext cx="232003" cy="232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3105" tIns="46554" rIns="93105" bIns="46554" rtlCol="0"/>
          <a:lstStyle>
            <a:lvl1pPr algn="l">
              <a:defRPr sz="1200"/>
            </a:lvl1pPr>
          </a:lstStyle>
          <a:p>
            <a:r>
              <a:rPr lang="de-DE" smtClean="0"/>
              <a:t>ENTWURF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3105" tIns="46554" rIns="93105" bIns="46554" rtlCol="0"/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3105" tIns="46554" rIns="93105" bIns="4655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3105" tIns="46554" rIns="93105" bIns="46554" rtlCol="0" anchor="b"/>
          <a:lstStyle>
            <a:lvl1pPr algn="r">
              <a:defRPr sz="1200"/>
            </a:lvl1pPr>
          </a:lstStyle>
          <a:p>
            <a:fld id="{93ED451C-0980-4E0D-B0AC-2877490F01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75322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3105" tIns="46554" rIns="93105" bIns="46554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de-DE" smtClean="0"/>
              <a:t>ENTWURF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3105" tIns="46554" rIns="93105" bIns="46554" rtlCol="0"/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5" tIns="46554" rIns="93105" bIns="46554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3105" tIns="46554" rIns="93105" bIns="46554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3105" tIns="46554" rIns="93105" bIns="4655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3105" tIns="46554" rIns="93105" bIns="46554" rtlCol="0" anchor="b"/>
          <a:lstStyle>
            <a:lvl1pPr algn="r">
              <a:defRPr sz="1200"/>
            </a:lvl1pPr>
          </a:lstStyle>
          <a:p>
            <a:pPr>
              <a:defRPr/>
            </a:pPr>
            <a:fld id="{61D6A06B-0009-4958-9E91-F59E3074C1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2771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0B9F1-673A-466F-9B11-6094B5947B37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07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0B9F1-673A-466F-9B11-6094B5947B37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77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266EF-51AE-2C40-8C95-8EB2C49369B2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64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266EF-51AE-2C40-8C95-8EB2C49369B2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47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500"/>
              </a:spcAft>
            </a:pP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ENTWURF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6A06B-0009-4958-9E91-F59E3074C169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5901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ENTWURF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6A06B-0009-4958-9E91-F59E3074C169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205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" y="1584325"/>
            <a:ext cx="7264400" cy="90488"/>
            <a:chOff x="0" y="671"/>
            <a:chExt cx="4576" cy="57"/>
          </a:xfrm>
        </p:grpSpPr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0429"/>
            <a:ext cx="7772400" cy="86677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3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10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52462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 smtClean="0"/>
            </a:lvl1pPr>
          </a:lstStyle>
          <a:p>
            <a:pPr>
              <a:defRPr/>
            </a:pPr>
            <a:r>
              <a:rPr lang="de-DE" smtClean="0"/>
              <a:t>9. Mai 2019</a:t>
            </a:r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52462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de-DE" dirty="0" smtClean="0"/>
              <a:t>LDK Ludwigshafen</a:t>
            </a:r>
            <a:endParaRPr lang="de-DE" dirty="0"/>
          </a:p>
        </p:txBody>
      </p:sp>
      <p:sp>
        <p:nvSpPr>
          <p:cNvPr id="12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6542088" y="652462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 dirty="0"/>
            </a:lvl1pPr>
          </a:lstStyle>
          <a:p>
            <a:pPr>
              <a:defRPr/>
            </a:pPr>
            <a:fld id="{7781B0A1-D520-471D-BF87-59BFA1AFEED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189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52462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9. Mai 2019</a:t>
            </a:r>
            <a:endParaRPr 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52462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LDK Ludwigshafen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52462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E8CAE-B8F4-487C-89DC-A5BA4342644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981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1288" y="438150"/>
            <a:ext cx="1933575" cy="60150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1" y="438150"/>
            <a:ext cx="5653088" cy="60150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52462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9. Mai 2019</a:t>
            </a:r>
            <a:endParaRPr 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52462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LDK Ludwigshafen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52462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AACAE-EA0C-412A-9711-D3282067CA3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4355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pic>
        <p:nvPicPr>
          <p:cNvPr id="8" name="Bild 7" descr="JGU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286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ntertitel 2"/>
          <p:cNvSpPr>
            <a:spLocks/>
          </p:cNvSpPr>
          <p:nvPr userDrawn="1"/>
        </p:nvSpPr>
        <p:spPr bwMode="auto">
          <a:xfrm>
            <a:off x="107950" y="6477000"/>
            <a:ext cx="5557838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1000" dirty="0" smtClean="0">
                <a:solidFill>
                  <a:srgbClr val="404040"/>
                </a:solidFill>
                <a:ea typeface="+mn-ea"/>
                <a:cs typeface="Arial" panose="020B0604020202020204" pitchFamily="34" charset="0"/>
              </a:rPr>
              <a:t>Markus Höffer-Mehlmer | Johannes Gutenberg-Universität			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altLang="de-DE" sz="2800" dirty="0" smtClean="0">
              <a:solidFill>
                <a:srgbClr val="898989"/>
              </a:solidFill>
              <a:latin typeface="Calibri" panose="020F0502020204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0394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C1002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0276BE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7" name="Bild 7" descr="JGU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286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ntertitel 2"/>
          <p:cNvSpPr>
            <a:spLocks/>
          </p:cNvSpPr>
          <p:nvPr userDrawn="1"/>
        </p:nvSpPr>
        <p:spPr bwMode="auto">
          <a:xfrm>
            <a:off x="107950" y="6477000"/>
            <a:ext cx="5557838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1000" dirty="0" smtClean="0">
                <a:solidFill>
                  <a:srgbClr val="404040"/>
                </a:solidFill>
                <a:ea typeface="+mn-ea"/>
                <a:cs typeface="Arial" panose="020B0604020202020204" pitchFamily="34" charset="0"/>
              </a:rPr>
              <a:t>Markus Höffer-Mehlmer | Johannes Gutenberg-Universität			</a:t>
            </a:r>
            <a:fld id="{4D036A8A-C802-47D3-955A-213FEF48DE44}" type="slidenum">
              <a:rPr lang="de-DE" altLang="de-DE" sz="1000" smtClean="0">
                <a:solidFill>
                  <a:srgbClr val="404040"/>
                </a:solidFill>
                <a:ea typeface="+mn-ea"/>
                <a:cs typeface="Arial" panose="020B0604020202020204" pitchFamily="34" charset="0"/>
              </a:rPr>
              <a:pPr fontAlgn="auto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t>‹Nr.›</a:t>
            </a:fld>
            <a:endParaRPr lang="de-DE" altLang="de-DE" sz="1000" dirty="0" smtClean="0">
              <a:solidFill>
                <a:srgbClr val="404040"/>
              </a:solidFill>
              <a:ea typeface="+mn-ea"/>
              <a:cs typeface="Arial" panose="020B0604020202020204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altLang="de-DE" sz="2800" dirty="0" smtClean="0">
              <a:solidFill>
                <a:srgbClr val="898989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10" name="Grafik 1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17780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17780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165" y="511729"/>
            <a:ext cx="8153400" cy="990600"/>
          </a:xfrm>
        </p:spPr>
        <p:txBody>
          <a:bodyPr anchor="t"/>
          <a:lstStyle>
            <a:lvl1pPr>
              <a:defRPr sz="27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2" name="Foliennummernplatzhalter 22"/>
          <p:cNvSpPr>
            <a:spLocks noGrp="1"/>
          </p:cNvSpPr>
          <p:nvPr>
            <p:ph type="sldNum" sz="quarter" idx="10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C17FF0D-5786-480D-916A-6D8D17F9B69B}" type="slidenum">
              <a:rPr lang="de-DE" altLang="de-DE" sz="1800">
                <a:solidFill>
                  <a:prstClr val="black"/>
                </a:solidFill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altLang="de-DE" sz="180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50799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Grafik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17780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7" descr="JGU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286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180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7" name="Grafik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17780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7" descr="JGU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286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123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8" name="Grafik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17780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7" descr="JGU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286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378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10" name="Grafik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17780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7" descr="JGU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286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004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pic>
        <p:nvPicPr>
          <p:cNvPr id="6" name="Grafik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17780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7" descr="JGU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286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093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17780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7" descr="JGU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286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27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52462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de-DE" smtClean="0"/>
              <a:t>9. Mai 2019</a:t>
            </a:r>
            <a:endParaRPr 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52462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de-DE" dirty="0" smtClean="0"/>
              <a:t>LDK Ludwigshafen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52462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901ECB45-595F-47BF-8ECE-80F26245223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5106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8" name="Grafik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17780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7" descr="JGU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286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477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8" name="Grafik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17780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7" descr="JGU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286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175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Grafik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17780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7" descr="JGU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286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510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Grafik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17780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7" descr="JGU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286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033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pic>
        <p:nvPicPr>
          <p:cNvPr id="8" name="Bild 7" descr="JGU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286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ntertitel 2"/>
          <p:cNvSpPr>
            <a:spLocks/>
          </p:cNvSpPr>
          <p:nvPr userDrawn="1"/>
        </p:nvSpPr>
        <p:spPr bwMode="auto">
          <a:xfrm>
            <a:off x="107950" y="6477000"/>
            <a:ext cx="5557838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1000" dirty="0" smtClean="0">
                <a:solidFill>
                  <a:srgbClr val="404040"/>
                </a:solidFill>
                <a:ea typeface="+mn-ea"/>
                <a:cs typeface="Arial" panose="020B0604020202020204" pitchFamily="34" charset="0"/>
              </a:rPr>
              <a:t>Markus Höffer-Mehlmer | Johannes Gutenberg-Universität			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altLang="de-DE" sz="2800" dirty="0" smtClean="0">
              <a:solidFill>
                <a:srgbClr val="898989"/>
              </a:solidFill>
              <a:latin typeface="Calibri" panose="020F0502020204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1626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C1002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0276BE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7" name="Bild 7" descr="JGU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286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ntertitel 2"/>
          <p:cNvSpPr>
            <a:spLocks/>
          </p:cNvSpPr>
          <p:nvPr userDrawn="1"/>
        </p:nvSpPr>
        <p:spPr bwMode="auto">
          <a:xfrm>
            <a:off x="107950" y="6477000"/>
            <a:ext cx="5557838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1000" dirty="0" smtClean="0">
                <a:solidFill>
                  <a:srgbClr val="404040"/>
                </a:solidFill>
                <a:ea typeface="+mn-ea"/>
                <a:cs typeface="Arial" panose="020B0604020202020204" pitchFamily="34" charset="0"/>
              </a:rPr>
              <a:t>Markus Höffer-Mehlmer | Johannes Gutenberg-Universität			</a:t>
            </a:r>
            <a:fld id="{4D036A8A-C802-47D3-955A-213FEF48DE44}" type="slidenum">
              <a:rPr lang="de-DE" altLang="de-DE" sz="1000" smtClean="0">
                <a:solidFill>
                  <a:srgbClr val="404040"/>
                </a:solidFill>
                <a:ea typeface="+mn-ea"/>
                <a:cs typeface="Arial" panose="020B0604020202020204" pitchFamily="34" charset="0"/>
              </a:rPr>
              <a:pPr fontAlgn="auto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t>‹Nr.›</a:t>
            </a:fld>
            <a:endParaRPr lang="de-DE" altLang="de-DE" sz="1000" dirty="0" smtClean="0">
              <a:solidFill>
                <a:srgbClr val="404040"/>
              </a:solidFill>
              <a:ea typeface="+mn-ea"/>
              <a:cs typeface="Arial" panose="020B0604020202020204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altLang="de-DE" sz="2800" dirty="0" smtClean="0">
              <a:solidFill>
                <a:srgbClr val="898989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10" name="Grafik 1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17780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17780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165" y="511729"/>
            <a:ext cx="8153400" cy="990600"/>
          </a:xfrm>
        </p:spPr>
        <p:txBody>
          <a:bodyPr anchor="t"/>
          <a:lstStyle>
            <a:lvl1pPr>
              <a:defRPr sz="27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2" name="Foliennummernplatzhalter 22"/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C17FF0D-5786-480D-916A-6D8D17F9B69B}" type="slidenum">
              <a:rPr lang="de-DE" altLang="de-DE" sz="1800">
                <a:solidFill>
                  <a:prstClr val="black"/>
                </a:solidFill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altLang="de-DE" sz="180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20878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Grafik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17780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7" descr="JGU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286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738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7" name="Grafik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17780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7" descr="JGU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286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864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8" name="Grafik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17780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7" descr="JGU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286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651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10" name="Grafik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17780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7" descr="JGU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286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83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52462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de-DE" smtClean="0"/>
              <a:t>9. Mai 2019</a:t>
            </a:r>
            <a:endParaRPr 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52462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de-DE" dirty="0" smtClean="0"/>
              <a:t>LDK Ludwigshafen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52462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BCB74B5D-8CBD-42C1-8F11-730BD045C51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3271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pic>
        <p:nvPicPr>
          <p:cNvPr id="6" name="Grafik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17780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7" descr="JGU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286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627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17780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7" descr="JGU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286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10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8" name="Grafik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17780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7" descr="JGU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286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24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8" name="Grafik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17780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7" descr="JGU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286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287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Grafik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17780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7" descr="JGU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286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7781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Grafik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17780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7" descr="JGU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286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6797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797051"/>
            <a:ext cx="9144000" cy="2640000"/>
          </a:xfrm>
          <a:prstGeom prst="rect">
            <a:avLst/>
          </a:prstGeom>
          <a:solidFill>
            <a:srgbClr val="005F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692275" y="2245535"/>
            <a:ext cx="5721249" cy="1152000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defRPr sz="2800" b="0">
                <a:solidFill>
                  <a:schemeClr val="bg1"/>
                </a:solidFill>
                <a:latin typeface="PT Sans" panose="020B0503020203020204" pitchFamily="34" charset="0"/>
              </a:defRPr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1692275" y="4619851"/>
            <a:ext cx="5721249" cy="883272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de-DE" sz="1100" i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T Sans" panose="020B05030202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5" name="Inhaltsplatzhalter 2"/>
          <p:cNvSpPr>
            <a:spLocks noGrp="1"/>
          </p:cNvSpPr>
          <p:nvPr>
            <p:ph idx="13" hasCustomPrompt="1"/>
          </p:nvPr>
        </p:nvSpPr>
        <p:spPr>
          <a:xfrm>
            <a:off x="1692275" y="3439804"/>
            <a:ext cx="5721249" cy="459829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FontTx/>
              <a:buNone/>
              <a:defRPr sz="1800" b="0">
                <a:solidFill>
                  <a:schemeClr val="bg1"/>
                </a:solidFill>
                <a:latin typeface="PT Sans" panose="020B0503020203020204" pitchFamily="34" charset="0"/>
              </a:defRPr>
            </a:lvl1pPr>
            <a:lvl2pPr>
              <a:spcBef>
                <a:spcPts val="0"/>
              </a:spcBef>
              <a:defRPr sz="1200">
                <a:solidFill>
                  <a:schemeClr val="bg1"/>
                </a:solidFill>
                <a:latin typeface="PT Sans" panose="020B0503020203020204" pitchFamily="34" charset="0"/>
              </a:defRPr>
            </a:lvl2pPr>
            <a:lvl3pPr>
              <a:spcBef>
                <a:spcPts val="0"/>
              </a:spcBef>
              <a:defRPr sz="1200">
                <a:solidFill>
                  <a:schemeClr val="bg1"/>
                </a:solidFill>
                <a:latin typeface="PT Sans" panose="020B0503020203020204" pitchFamily="34" charset="0"/>
              </a:defRPr>
            </a:lvl3pPr>
            <a:lvl4pPr>
              <a:spcBef>
                <a:spcPts val="0"/>
              </a:spcBef>
              <a:defRPr sz="1200">
                <a:solidFill>
                  <a:schemeClr val="bg1"/>
                </a:solidFill>
                <a:latin typeface="PT Sans" panose="020B0503020203020204" pitchFamily="34" charset="0"/>
              </a:defRPr>
            </a:lvl4pPr>
            <a:lvl5pPr>
              <a:spcBef>
                <a:spcPts val="0"/>
              </a:spcBef>
              <a:defRPr sz="1200">
                <a:solidFill>
                  <a:schemeClr val="bg1"/>
                </a:solidFill>
                <a:latin typeface="PT Sans" panose="020B0503020203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Rechteck 2"/>
          <p:cNvSpPr/>
          <p:nvPr userDrawn="1"/>
        </p:nvSpPr>
        <p:spPr>
          <a:xfrm>
            <a:off x="1692275" y="6323202"/>
            <a:ext cx="67631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800" i="1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Das Vorhaben „U.EDU: Unified Education - Medienbildung entlang der Lehrerbildungskette“ (Förderkennzeichen: 01JA1616) wird im Rahmen der gemeinsamen „Qualitätsoffensive Lehrerbildung“ von Bund und Ländern aus Mitteln des Bundesministeriums für Bildung und Forschung gefördert.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" y="5397459"/>
            <a:ext cx="1552852" cy="1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8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797051"/>
            <a:ext cx="9144000" cy="2640000"/>
          </a:xfrm>
          <a:prstGeom prst="rect">
            <a:avLst/>
          </a:prstGeom>
          <a:solidFill>
            <a:srgbClr val="E6EF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692275" y="2245535"/>
            <a:ext cx="5721249" cy="1152000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defRPr sz="2800" b="0">
                <a:solidFill>
                  <a:srgbClr val="005F8C"/>
                </a:solidFill>
                <a:latin typeface="PT Sans" panose="020B0503020203020204" pitchFamily="34" charset="0"/>
              </a:defRPr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1692275" y="4619851"/>
            <a:ext cx="5721249" cy="883272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de-DE" sz="1400" i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T Sans" panose="020B05030202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3" name="Rechteck 2"/>
          <p:cNvSpPr/>
          <p:nvPr userDrawn="1"/>
        </p:nvSpPr>
        <p:spPr>
          <a:xfrm>
            <a:off x="1692275" y="6323202"/>
            <a:ext cx="672923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800" i="1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Das Vorhaben „U.EDU: Unified Education - Medienbildung entlang der Lehrerbildungskette“ (Förderkennzeichen: 01JA1616) wird im Rahmen der gemeinsamen „Qualitätsoffensive Lehrerbildung“ von Bund und Ländern aus Mitteln des Bundesministeriums für Bildung und Forschung gefördert.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" y="5397459"/>
            <a:ext cx="1552852" cy="1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2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94500" y="635635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5F8C"/>
                </a:solidFill>
                <a:latin typeface="PT Sans" panose="020B0503020203020204" pitchFamily="34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271DC61-FD4F-6F42-810D-876D2F91EC3B}" type="slidenum">
              <a:rPr lang="de-DE" smtClean="0"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ea typeface="+mn-ea"/>
            </a:endParaRPr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313" y="1961359"/>
            <a:ext cx="8465826" cy="4394991"/>
          </a:xfrm>
          <a:prstGeom prst="rect">
            <a:avLst/>
          </a:prstGeom>
        </p:spPr>
        <p:txBody>
          <a:bodyPr lIns="0" r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PT Sans" panose="020B05030202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Textfeld</a:t>
            </a:r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468561" y="1104650"/>
            <a:ext cx="8485243" cy="732157"/>
          </a:xfrm>
          <a:prstGeom prst="rect">
            <a:avLst/>
          </a:prstGeom>
        </p:spPr>
        <p:txBody>
          <a:bodyPr lIns="0" tIns="0" rIns="0">
            <a:noAutofit/>
          </a:bodyPr>
          <a:lstStyle>
            <a:lvl1pPr algn="l">
              <a:defRPr sz="2400" b="0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de-DE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207254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94500" y="635635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5F8C"/>
                </a:solidFill>
                <a:latin typeface="PT Sans" panose="020B0503020203020204" pitchFamily="34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271DC61-FD4F-6F42-810D-876D2F91EC3B}" type="slidenum">
              <a:rPr lang="de-DE" smtClean="0"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ea typeface="+mn-ea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68313" y="1940984"/>
            <a:ext cx="8485490" cy="4073941"/>
          </a:xfrm>
          <a:prstGeom prst="rect">
            <a:avLst/>
          </a:prstGeom>
        </p:spPr>
        <p:txBody>
          <a:bodyPr lIns="0"/>
          <a:lstStyle>
            <a:lvl1pPr>
              <a:spcBef>
                <a:spcPts val="0"/>
              </a:spcBef>
              <a:buClr>
                <a:srgbClr val="005F8C"/>
              </a:buClr>
              <a:defRPr sz="2000" b="0">
                <a:latin typeface="PT Sans" panose="020B0503020203020204" pitchFamily="34" charset="0"/>
              </a:defRPr>
            </a:lvl1pPr>
            <a:lvl2pPr>
              <a:spcBef>
                <a:spcPts val="0"/>
              </a:spcBef>
              <a:buClr>
                <a:srgbClr val="005F8C"/>
              </a:buClr>
              <a:defRPr b="0">
                <a:latin typeface="PT Sans" panose="020B0503020203020204" pitchFamily="34" charset="0"/>
              </a:defRPr>
            </a:lvl2pPr>
            <a:lvl3pPr>
              <a:spcBef>
                <a:spcPts val="0"/>
              </a:spcBef>
              <a:buClr>
                <a:srgbClr val="005F8C"/>
              </a:buClr>
              <a:defRPr b="0">
                <a:latin typeface="PT Sans" panose="020B0503020203020204" pitchFamily="34" charset="0"/>
              </a:defRPr>
            </a:lvl3pPr>
            <a:lvl4pPr>
              <a:spcBef>
                <a:spcPts val="0"/>
              </a:spcBef>
              <a:buClr>
                <a:srgbClr val="005F8C"/>
              </a:buClr>
              <a:defRPr>
                <a:latin typeface="PT Sans" panose="020B0503020203020204" pitchFamily="34" charset="0"/>
              </a:defRPr>
            </a:lvl4pPr>
            <a:lvl5pPr>
              <a:spcBef>
                <a:spcPts val="0"/>
              </a:spcBef>
              <a:buClr>
                <a:srgbClr val="005F8C"/>
              </a:buCl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468313" y="1104650"/>
            <a:ext cx="8485490" cy="732157"/>
          </a:xfrm>
          <a:prstGeom prst="rect">
            <a:avLst/>
          </a:prstGeom>
        </p:spPr>
        <p:txBody>
          <a:bodyPr lIns="0" tIns="0">
            <a:noAutofit/>
          </a:bodyPr>
          <a:lstStyle>
            <a:lvl1pPr algn="l">
              <a:defRPr sz="2400" b="0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de-DE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3038297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879600"/>
            <a:ext cx="3792538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0740" y="1879600"/>
            <a:ext cx="3794125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52462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de-DE" smtClean="0"/>
              <a:t>9. Mai 2019</a:t>
            </a:r>
            <a:endParaRPr lang="de-DE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52462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de-DE" dirty="0" smtClean="0"/>
              <a:t>LDK Ludwigshafen</a:t>
            </a:r>
            <a:endParaRPr lang="de-DE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52462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21CBB4BD-95D7-4D45-AE9F-937130D4439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643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943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 mit Gliederungspun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F8C"/>
                </a:solidFill>
                <a:latin typeface="Calibri Light" panose="020F0302020204030204" pitchFamily="34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271DC61-FD4F-6F42-810D-876D2F91EC3B}" type="slidenum">
              <a:rPr lang="de-DE" smtClean="0"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ea typeface="+mn-ea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88690" y="1046922"/>
            <a:ext cx="8298110" cy="9257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38869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3DBF2D7-1B64-41ED-A15C-B8487F2E9DE3}" type="datetime1">
              <a:rPr lang="de-DE" smtClean="0">
                <a:solidFill>
                  <a:srgbClr val="005F8C"/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15.05.2019</a:t>
            </a:fld>
            <a:endParaRPr lang="de-DE" dirty="0">
              <a:solidFill>
                <a:srgbClr val="005F8C"/>
              </a:solidFill>
              <a:ea typeface="+mn-ea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88938" y="1985961"/>
            <a:ext cx="8297862" cy="4242561"/>
          </a:xfrm>
          <a:prstGeom prst="rect">
            <a:avLst/>
          </a:prstGeom>
        </p:spPr>
        <p:txBody>
          <a:bodyPr/>
          <a:lstStyle>
            <a:lvl1pPr marL="179388" indent="-179388">
              <a:buClr>
                <a:srgbClr val="005F8C"/>
              </a:buClr>
              <a:defRPr sz="2000" b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447675" indent="-179388">
              <a:buClr>
                <a:srgbClr val="005F8C"/>
              </a:buClr>
              <a:defRPr b="0">
                <a:latin typeface="Calibri Light" panose="020F0302020204030204" pitchFamily="34" charset="0"/>
              </a:defRPr>
            </a:lvl2pPr>
            <a:lvl3pPr marL="715963" indent="-179388">
              <a:buClr>
                <a:srgbClr val="005F8C"/>
              </a:buClr>
              <a:buSzPct val="100000"/>
              <a:buFont typeface="Wingdings" panose="05000000000000000000" pitchFamily="2" charset="2"/>
              <a:buChar char="§"/>
              <a:defRPr sz="1800" b="0">
                <a:latin typeface="Calibri Light" panose="020F030202020403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2444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313" y="1961359"/>
            <a:ext cx="8465826" cy="4394991"/>
          </a:xfrm>
          <a:prstGeom prst="rect">
            <a:avLst/>
          </a:prstGeom>
        </p:spPr>
        <p:txBody>
          <a:bodyPr lIns="0" r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PT Sans" panose="020B05030202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Textfeld</a:t>
            </a:r>
          </a:p>
        </p:txBody>
      </p:sp>
    </p:spTree>
    <p:extLst>
      <p:ext uri="{BB962C8B-B14F-4D97-AF65-F5344CB8AC3E}">
        <p14:creationId xmlns:p14="http://schemas.microsoft.com/office/powerpoint/2010/main" val="1626554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68313" y="1940984"/>
            <a:ext cx="8485490" cy="4073941"/>
          </a:xfrm>
          <a:prstGeom prst="rect">
            <a:avLst/>
          </a:prstGeom>
        </p:spPr>
        <p:txBody>
          <a:bodyPr lIns="0"/>
          <a:lstStyle>
            <a:lvl1pPr>
              <a:spcBef>
                <a:spcPts val="0"/>
              </a:spcBef>
              <a:buClr>
                <a:srgbClr val="005F8C"/>
              </a:buClr>
              <a:defRPr sz="2000" b="0">
                <a:latin typeface="PT Sans" panose="020B0503020203020204" pitchFamily="34" charset="0"/>
              </a:defRPr>
            </a:lvl1pPr>
            <a:lvl2pPr>
              <a:spcBef>
                <a:spcPts val="0"/>
              </a:spcBef>
              <a:buClr>
                <a:srgbClr val="005F8C"/>
              </a:buClr>
              <a:defRPr b="0">
                <a:latin typeface="PT Sans" panose="020B0503020203020204" pitchFamily="34" charset="0"/>
              </a:defRPr>
            </a:lvl2pPr>
            <a:lvl3pPr>
              <a:spcBef>
                <a:spcPts val="0"/>
              </a:spcBef>
              <a:buClr>
                <a:srgbClr val="005F8C"/>
              </a:buClr>
              <a:defRPr b="0">
                <a:latin typeface="PT Sans" panose="020B0503020203020204" pitchFamily="34" charset="0"/>
              </a:defRPr>
            </a:lvl3pPr>
            <a:lvl4pPr>
              <a:spcBef>
                <a:spcPts val="0"/>
              </a:spcBef>
              <a:buClr>
                <a:srgbClr val="005F8C"/>
              </a:buClr>
              <a:defRPr>
                <a:latin typeface="PT Sans" panose="020B0503020203020204" pitchFamily="34" charset="0"/>
              </a:defRPr>
            </a:lvl4pPr>
            <a:lvl5pPr>
              <a:spcBef>
                <a:spcPts val="0"/>
              </a:spcBef>
              <a:buClr>
                <a:srgbClr val="005F8C"/>
              </a:buCl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71175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76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0633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52462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9. Mai 2019</a:t>
            </a:r>
            <a:endParaRPr 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52462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LDK Ludwigshafen</a:t>
            </a:r>
            <a:endParaRPr lang="de-DE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52462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F3EAE-604F-4AFD-BB66-F249CB99A41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734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52462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9. Mai 2019</a:t>
            </a:r>
            <a:endParaRPr lang="de-DE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52462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LDK Ludwigshafen</a:t>
            </a: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52462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AFC28-C770-4D7B-BF12-A81C28847D1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886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52462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9. Mai 2019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52462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LDK Ludwigshafen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52462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3E71D-D043-4BDC-B5E8-CD885140263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64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52462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9. Mai 2019</a:t>
            </a:r>
            <a:endParaRPr lang="de-DE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52462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LDK Ludwigshafen</a:t>
            </a:r>
            <a:endParaRPr lang="de-DE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52462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3EE5D-C96E-4840-9C08-C8509CCA941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05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52462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9. Mai 2019</a:t>
            </a:r>
            <a:endParaRPr lang="de-DE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52462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LDK Ludwigshafen</a:t>
            </a:r>
            <a:endParaRPr lang="de-DE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52462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F1D4A-E200-46E2-B2E0-AA64C2CF45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031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438151"/>
            <a:ext cx="5838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2" y="1879600"/>
            <a:ext cx="7739063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grpSp>
        <p:nvGrpSpPr>
          <p:cNvPr id="1028" name="Group 36"/>
          <p:cNvGrpSpPr>
            <a:grpSpLocks/>
          </p:cNvGrpSpPr>
          <p:nvPr/>
        </p:nvGrpSpPr>
        <p:grpSpPr bwMode="auto">
          <a:xfrm>
            <a:off x="1" y="1584325"/>
            <a:ext cx="7264400" cy="90488"/>
            <a:chOff x="0" y="671"/>
            <a:chExt cx="4576" cy="57"/>
          </a:xfrm>
        </p:grpSpPr>
        <p:sp>
          <p:nvSpPr>
            <p:cNvPr id="1034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35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029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3" name="Grafik 12"/>
          <p:cNvPicPr/>
          <p:nvPr userDrawn="1"/>
        </p:nvPicPr>
        <p:blipFill>
          <a:blip r:embed="rId13"/>
          <a:stretch>
            <a:fillRect/>
          </a:stretch>
        </p:blipFill>
        <p:spPr>
          <a:xfrm>
            <a:off x="6948264" y="536925"/>
            <a:ext cx="1798320" cy="5454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defRPr sz="3200">
          <a:solidFill>
            <a:srgbClr val="8F1936"/>
          </a:solidFill>
          <a:latin typeface="+mn-lt"/>
          <a:ea typeface="+mn-ea"/>
          <a:cs typeface="+mn-cs"/>
        </a:defRPr>
      </a:lvl1pPr>
      <a:lvl2pPr marL="1588" indent="-15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363538" indent="-3635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Bliss Regular" charset="0"/>
        <a:buAutoNum type="arabicPeriod"/>
        <a:tabLst>
          <a:tab pos="357188" algn="l"/>
        </a:tabLst>
        <a:defRPr sz="28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358775" indent="-358775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Wingdings" pitchFamily="2" charset="2"/>
        <a:buChar char="§"/>
        <a:tabLst>
          <a:tab pos="363538" algn="l"/>
        </a:tabLst>
        <a:defRPr sz="28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360363" indent="4763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Arial" pitchFamily="34" charset="0"/>
        </a:defRPr>
      </a:lvl5pPr>
      <a:lvl6pPr marL="817563" indent="4763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Arial" pitchFamily="34" charset="0"/>
        </a:defRPr>
      </a:lvl6pPr>
      <a:lvl7pPr marL="1274763" indent="4763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Arial" pitchFamily="34" charset="0"/>
        </a:defRPr>
      </a:lvl7pPr>
      <a:lvl8pPr marL="1731963" indent="4763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Arial" pitchFamily="34" charset="0"/>
        </a:defRPr>
      </a:lvl8pPr>
      <a:lvl9pPr marL="2189163" indent="4763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Bild 7" descr="JGU_RGB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286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17780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ntertitel 2"/>
          <p:cNvSpPr>
            <a:spLocks/>
          </p:cNvSpPr>
          <p:nvPr userDrawn="1"/>
        </p:nvSpPr>
        <p:spPr bwMode="auto">
          <a:xfrm>
            <a:off x="107950" y="6477000"/>
            <a:ext cx="5557838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1000" dirty="0" smtClean="0">
                <a:solidFill>
                  <a:srgbClr val="404040"/>
                </a:solidFill>
                <a:ea typeface="+mn-ea"/>
                <a:cs typeface="Arial" panose="020B0604020202020204" pitchFamily="34" charset="0"/>
              </a:rPr>
              <a:t>Markus Höffer-Mehlmer | Johannes Gutenberg-Universität			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altLang="de-DE" sz="2800" dirty="0" smtClean="0">
              <a:solidFill>
                <a:srgbClr val="898989"/>
              </a:solidFill>
              <a:latin typeface="Calibri" panose="020F0502020204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400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Bild 7" descr="JGU_RGB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286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17780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ntertitel 2"/>
          <p:cNvSpPr>
            <a:spLocks/>
          </p:cNvSpPr>
          <p:nvPr userDrawn="1"/>
        </p:nvSpPr>
        <p:spPr bwMode="auto">
          <a:xfrm>
            <a:off x="107950" y="6477000"/>
            <a:ext cx="5557838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1000" dirty="0" smtClean="0">
                <a:solidFill>
                  <a:srgbClr val="404040"/>
                </a:solidFill>
                <a:ea typeface="+mn-ea"/>
                <a:cs typeface="Arial" panose="020B0604020202020204" pitchFamily="34" charset="0"/>
              </a:rPr>
              <a:t>Markus Höffer-Mehlmer | Johannes Gutenberg-Universität			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altLang="de-DE" sz="2800" dirty="0" smtClean="0">
              <a:solidFill>
                <a:srgbClr val="898989"/>
              </a:solidFill>
              <a:latin typeface="Calibri" panose="020F0502020204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841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391400" y="260351"/>
            <a:ext cx="1752600" cy="660400"/>
          </a:xfrm>
          <a:prstGeom prst="rect">
            <a:avLst/>
          </a:prstGeom>
        </p:spPr>
      </p:pic>
      <p:grpSp>
        <p:nvGrpSpPr>
          <p:cNvPr id="10" name="Gruppieren 9"/>
          <p:cNvGrpSpPr/>
          <p:nvPr userDrawn="1"/>
        </p:nvGrpSpPr>
        <p:grpSpPr>
          <a:xfrm>
            <a:off x="0" y="268800"/>
            <a:ext cx="1753200" cy="662400"/>
            <a:chOff x="0" y="201600"/>
            <a:chExt cx="1753200" cy="496800"/>
          </a:xfrm>
        </p:grpSpPr>
        <p:sp>
          <p:nvSpPr>
            <p:cNvPr id="9" name="Rechteck 8"/>
            <p:cNvSpPr/>
            <p:nvPr userDrawn="1"/>
          </p:nvSpPr>
          <p:spPr>
            <a:xfrm>
              <a:off x="0" y="201600"/>
              <a:ext cx="1584000" cy="496800"/>
            </a:xfrm>
            <a:prstGeom prst="rect">
              <a:avLst/>
            </a:prstGeom>
            <a:solidFill>
              <a:srgbClr val="E6EF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white"/>
                </a:solidFill>
                <a:latin typeface="PT Sans" panose="020B0503020203020204" pitchFamily="34" charset="0"/>
              </a:endParaRPr>
            </a:p>
          </p:txBody>
        </p:sp>
        <p:sp>
          <p:nvSpPr>
            <p:cNvPr id="2" name="Abgerundetes Rechteck 1"/>
            <p:cNvSpPr/>
            <p:nvPr userDrawn="1"/>
          </p:nvSpPr>
          <p:spPr>
            <a:xfrm>
              <a:off x="0" y="201600"/>
              <a:ext cx="1753200" cy="496800"/>
            </a:xfrm>
            <a:prstGeom prst="roundRect">
              <a:avLst/>
            </a:prstGeom>
            <a:solidFill>
              <a:srgbClr val="E6EF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white"/>
                </a:solidFill>
                <a:latin typeface="PT Sans" panose="020B0503020203020204" pitchFamily="34" charset="0"/>
              </a:endParaRPr>
            </a:p>
          </p:txBody>
        </p:sp>
        <p:sp>
          <p:nvSpPr>
            <p:cNvPr id="3" name="Textfeld 2"/>
            <p:cNvSpPr txBox="1"/>
            <p:nvPr userDrawn="1"/>
          </p:nvSpPr>
          <p:spPr>
            <a:xfrm>
              <a:off x="360146" y="235395"/>
              <a:ext cx="1202573" cy="357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2500" b="1" dirty="0">
                  <a:solidFill>
                    <a:srgbClr val="B92819"/>
                  </a:solidFill>
                  <a:latin typeface="PT Sans" panose="020B0503020203020204" pitchFamily="34" charset="0"/>
                  <a:ea typeface="+mn-ea"/>
                </a:rPr>
                <a:t>U.</a:t>
              </a:r>
              <a:r>
                <a:rPr lang="de-DE" sz="2500" b="1" dirty="0">
                  <a:solidFill>
                    <a:srgbClr val="005F8C"/>
                  </a:solidFill>
                  <a:latin typeface="PT Sans" panose="020B0503020203020204" pitchFamily="34" charset="0"/>
                  <a:ea typeface="+mn-ea"/>
                </a:rPr>
                <a:t>EDU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599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4000" indent="-234000" algn="l" defTabSz="457200" rtl="0" eaLnBrk="1" latinLnBrk="0" hangingPunct="1">
        <a:spcBef>
          <a:spcPts val="1200"/>
        </a:spcBef>
        <a:buClrTx/>
        <a:buSzPct val="100000"/>
        <a:buFont typeface="Wingdings" charset="2"/>
        <a:buChar char="§"/>
        <a:defRPr lang="de-DE" sz="2400" b="1" i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lang="de-DE" sz="20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de-DE" sz="20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de-DE" sz="2000" b="0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de-DE" sz="2000" kern="1200" baseline="0" dirty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880" userDrawn="1">
          <p15:clr>
            <a:srgbClr val="F26B43"/>
          </p15:clr>
        </p15:guide>
        <p15:guide id="2" orient="horz" pos="2935" userDrawn="1">
          <p15:clr>
            <a:srgbClr val="F26B43"/>
          </p15:clr>
        </p15:guide>
        <p15:guide id="3" orient="horz" pos="123" userDrawn="1">
          <p15:clr>
            <a:srgbClr val="F26B43"/>
          </p15:clr>
        </p15:guide>
        <p15:guide id="4" orient="horz" pos="849" userDrawn="1">
          <p15:clr>
            <a:srgbClr val="F26B43"/>
          </p15:clr>
        </p15:guide>
        <p15:guide id="5" pos="295" userDrawn="1">
          <p15:clr>
            <a:srgbClr val="F26B43"/>
          </p15:clr>
        </p15:guide>
        <p15:guide id="6" pos="5602" userDrawn="1">
          <p15:clr>
            <a:srgbClr val="F26B43"/>
          </p15:clr>
        </p15:guide>
        <p15:guide id="7" orient="horz" pos="509" userDrawn="1">
          <p15:clr>
            <a:srgbClr val="F26B43"/>
          </p15:clr>
        </p15:guide>
        <p15:guide id="8" orient="horz" pos="3117" userDrawn="1">
          <p15:clr>
            <a:srgbClr val="F26B43"/>
          </p15:clr>
        </p15:guide>
        <p15:guide id="9" pos="1066" userDrawn="1">
          <p15:clr>
            <a:srgbClr val="F26B43"/>
          </p15:clr>
        </p15:guide>
        <p15:guide id="10" orient="horz" pos="917" userDrawn="1">
          <p15:clr>
            <a:srgbClr val="F26B43"/>
          </p15:clr>
        </p15:guide>
        <p15:guide id="11" orient="horz" pos="2210" userDrawn="1">
          <p15:clr>
            <a:srgbClr val="F26B43"/>
          </p15:clr>
        </p15:guide>
        <p15:guide id="12" pos="158" userDrawn="1">
          <p15:clr>
            <a:srgbClr val="F26B43"/>
          </p15:clr>
        </p15:guide>
        <p15:guide id="13" pos="226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776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0" y="18586"/>
            <a:ext cx="9164885" cy="6876726"/>
            <a:chOff x="0" y="18586"/>
            <a:chExt cx="9164885" cy="6876726"/>
          </a:xfrm>
        </p:grpSpPr>
        <p:pic>
          <p:nvPicPr>
            <p:cNvPr id="7" name="Bild 6" descr="PPT-unten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770195"/>
              <a:ext cx="9144000" cy="125117"/>
            </a:xfrm>
            <a:prstGeom prst="rect">
              <a:avLst/>
            </a:prstGeom>
          </p:spPr>
        </p:pic>
        <p:pic>
          <p:nvPicPr>
            <p:cNvPr id="10" name="Bild 9" descr="Uni-Logo-2c.jp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643" y="6361082"/>
              <a:ext cx="1400607" cy="224564"/>
            </a:xfrm>
            <a:prstGeom prst="rect">
              <a:avLst/>
            </a:prstGeom>
          </p:spPr>
        </p:pic>
        <p:pic>
          <p:nvPicPr>
            <p:cNvPr id="11" name="Bild 10" descr="BMBF_RGB_Gef_M.jpg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21"/>
            <a:stretch/>
          </p:blipFill>
          <p:spPr>
            <a:xfrm>
              <a:off x="7857731" y="5782879"/>
              <a:ext cx="1286269" cy="980184"/>
            </a:xfrm>
            <a:prstGeom prst="rect">
              <a:avLst/>
            </a:prstGeom>
          </p:spPr>
        </p:pic>
        <p:pic>
          <p:nvPicPr>
            <p:cNvPr id="12" name="Bild 11" descr="mosaik-logo-claim-4c.jp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671" y="18586"/>
              <a:ext cx="1790214" cy="1266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037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Data" Target="../diagrams/data2.xml"/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12" Type="http://schemas.microsoft.com/office/2007/relationships/diagramDrawing" Target="../diagrams/drawing1.xml"/><Relationship Id="rId17" Type="http://schemas.microsoft.com/office/2007/relationships/diagramDrawing" Target="../diagrams/drawing2.xml"/><Relationship Id="rId2" Type="http://schemas.openxmlformats.org/officeDocument/2006/relationships/image" Target="../media/image24.png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0.png"/><Relationship Id="rId1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2.png"/><Relationship Id="rId9" Type="http://schemas.openxmlformats.org/officeDocument/2006/relationships/diagramLayout" Target="../diagrams/layout1.xml"/><Relationship Id="rId1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uedu.uni-kl.de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7.tiff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1" dirty="0" smtClean="0">
                <a:latin typeface="Calibri" panose="020F0502020204030204" pitchFamily="34" charset="0"/>
              </a:rPr>
              <a:t>Lehrkräfteausbildung in Rheinland-Pfalz</a:t>
            </a:r>
            <a:endParaRPr lang="de-DE" sz="2400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Gliederung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de-DE" sz="24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Qualitätsoffensive Lehrerbildung</a:t>
            </a:r>
            <a:r>
              <a:rPr lang="de-DE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de-DE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</a:rPr>
              <a:t>Geförderte </a:t>
            </a:r>
            <a:r>
              <a:rPr lang="de-DE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Projekte an den Universitäten in RP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de-DE" sz="24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Evaluation der Lehrkräfteausbildung (JGU Mainz)</a:t>
            </a:r>
            <a:r>
              <a:rPr lang="de-DE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de-DE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de-DE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bisher vorliegende  Ergebnisse</a:t>
            </a:r>
            <a:endParaRPr lang="de-DE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400" b="1" dirty="0" smtClean="0">
                <a:solidFill>
                  <a:srgbClr val="871D33"/>
                </a:solidFill>
                <a:latin typeface="Calibri" panose="020F0502020204030204" pitchFamily="34" charset="0"/>
              </a:rPr>
              <a:t>Demokratiebildung im VD Gym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de-DE" sz="24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Aufbau digitaler Kompetenzen angehender Lehrkräfte im Vorbereitungsdienst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9. Mai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LDK Ludwigshafen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901ECB45-595F-47BF-8ECE-80F26245223B}" type="slidenum">
              <a:rPr lang="de-DE" sz="1200" smtClean="0"/>
              <a:pPr algn="r">
                <a:defRPr/>
              </a:pPr>
              <a:t>1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36178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1" dirty="0">
                <a:latin typeface="Calibri" panose="020F0502020204030204" pitchFamily="34" charset="0"/>
              </a:rPr>
              <a:t>Evaluation der Lehrkräfteausbildung in Rheinland-Pfalz</a:t>
            </a:r>
            <a:br>
              <a:rPr lang="de-DE" sz="2400" b="1" dirty="0">
                <a:latin typeface="Calibri" panose="020F0502020204030204" pitchFamily="34" charset="0"/>
              </a:rPr>
            </a:br>
            <a:r>
              <a:rPr lang="de-DE" sz="1800" b="1" dirty="0">
                <a:latin typeface="Calibri" panose="020F0502020204030204" pitchFamily="34" charset="0"/>
              </a:rPr>
              <a:t>(JGU Mainz, Prof. Imhof)</a:t>
            </a:r>
            <a:endParaRPr lang="de-DE" sz="2400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2" y="1484784"/>
            <a:ext cx="7739063" cy="4968404"/>
          </a:xfrm>
        </p:spPr>
        <p:txBody>
          <a:bodyPr/>
          <a:lstStyle/>
          <a:p>
            <a:pPr marL="0" indent="0"/>
            <a:endParaRPr lang="de-DE" sz="1400" i="1" dirty="0" smtClean="0">
              <a:solidFill>
                <a:srgbClr val="000000"/>
              </a:solidFill>
              <a:latin typeface="Calibri"/>
            </a:endParaRPr>
          </a:p>
          <a:p>
            <a:pPr>
              <a:buFont typeface="Symbol"/>
              <a:buChar char="·"/>
            </a:pPr>
            <a:r>
              <a:rPr lang="de-DE" sz="1800" b="1" i="1" dirty="0" smtClean="0">
                <a:solidFill>
                  <a:srgbClr val="000000"/>
                </a:solidFill>
                <a:latin typeface="Calibri"/>
              </a:rPr>
              <a:t>Bisher vorliegende Ergebnisse der </a:t>
            </a:r>
            <a:r>
              <a:rPr lang="de-DE" sz="2000" b="1" i="1" dirty="0" smtClean="0">
                <a:solidFill>
                  <a:srgbClr val="0000FF"/>
                </a:solidFill>
                <a:latin typeface="Calibri"/>
              </a:rPr>
              <a:t>Befragung der Anwärterinnen und Anwärter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Die </a:t>
            </a:r>
            <a:r>
              <a:rPr lang="de-DE" sz="1800" b="1" i="1" dirty="0" smtClean="0">
                <a:solidFill>
                  <a:srgbClr val="000000"/>
                </a:solidFill>
                <a:latin typeface="Calibri"/>
              </a:rPr>
              <a:t>Bewertung und Nutzung der Lerngelegenheiten </a:t>
            </a: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sind sehr positiv.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Den Ausbildungspersonen wird </a:t>
            </a:r>
            <a:r>
              <a:rPr lang="de-DE" sz="1800" b="1" i="1" dirty="0" smtClean="0">
                <a:solidFill>
                  <a:srgbClr val="000000"/>
                </a:solidFill>
                <a:latin typeface="Calibri"/>
              </a:rPr>
              <a:t>hohe Wertschätzung </a:t>
            </a: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entgegen gebracht.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Insbesondere wird </a:t>
            </a:r>
            <a:r>
              <a:rPr lang="de-DE" sz="1800" b="1" i="1" dirty="0" smtClean="0">
                <a:solidFill>
                  <a:srgbClr val="000000"/>
                </a:solidFill>
                <a:latin typeface="Calibri"/>
              </a:rPr>
              <a:t>Klarheit und Struktur der Ausbildung </a:t>
            </a: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in Schule und Studienseminar wahrgenommen und die Integration von Theorie und Praxis als gelungen betrachtet.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800" b="1" i="1" dirty="0" smtClean="0">
                <a:solidFill>
                  <a:srgbClr val="000000"/>
                </a:solidFill>
                <a:latin typeface="Calibri"/>
              </a:rPr>
              <a:t>Alle Ausbildungselemente werden sehr positiv eingeschätzt</a:t>
            </a: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. Insbesondere der Ausbildungsunterricht (hier vor allem der eigenverantwortliche Unterricht), die fachdidaktischen und berufspraktischen Seminare sowie die </a:t>
            </a:r>
            <a:r>
              <a:rPr lang="de-DE" sz="1800" i="1" dirty="0" err="1" smtClean="0">
                <a:solidFill>
                  <a:srgbClr val="000000"/>
                </a:solidFill>
                <a:latin typeface="Calibri"/>
              </a:rPr>
              <a:t>Beratun</a:t>
            </a: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-gen/Rückmeldungen von Fachleitungen und Lehrkräften an der </a:t>
            </a:r>
            <a:r>
              <a:rPr lang="de-DE" sz="1800" i="1" dirty="0" err="1" smtClean="0">
                <a:solidFill>
                  <a:srgbClr val="000000"/>
                </a:solidFill>
                <a:latin typeface="Calibri"/>
              </a:rPr>
              <a:t>Ausbil-dungsschule</a:t>
            </a: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 werden als Lerngelegenheit geschätzt. </a:t>
            </a:r>
            <a:br>
              <a:rPr lang="de-DE" sz="1800" i="1" dirty="0" smtClean="0">
                <a:solidFill>
                  <a:srgbClr val="000000"/>
                </a:solidFill>
                <a:latin typeface="Calibri"/>
              </a:rPr>
            </a:b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Einzig der Entwicklungsbericht wird kritischer gesehen.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Die Anwärterinnen und Anwärter weisen im Hinblick auf ihre </a:t>
            </a:r>
            <a:r>
              <a:rPr lang="de-DE" sz="1800" b="1" i="1" dirty="0" smtClean="0">
                <a:solidFill>
                  <a:srgbClr val="000000"/>
                </a:solidFill>
                <a:latin typeface="Calibri"/>
              </a:rPr>
              <a:t>emotionale Erschöpfung </a:t>
            </a: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eher niedrige Ausprägungen auf.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1800" i="1" dirty="0" smtClean="0">
              <a:solidFill>
                <a:srgbClr val="000000"/>
              </a:solidFill>
              <a:latin typeface="Calibri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316417" y="6597356"/>
            <a:ext cx="370384" cy="365125"/>
          </a:xfrm>
        </p:spPr>
        <p:txBody>
          <a:bodyPr/>
          <a:lstStyle/>
          <a:p>
            <a:pPr algn="r">
              <a:defRPr/>
            </a:pPr>
            <a:fld id="{BAC5F561-E005-4A32-B042-89C1534A744B}" type="slidenum">
              <a:rPr lang="de-DE" sz="1200" smtClean="0">
                <a:solidFill>
                  <a:srgbClr val="000000"/>
                </a:solidFill>
              </a:rPr>
              <a:pPr algn="r">
                <a:defRPr/>
              </a:pPr>
              <a:t>10</a:t>
            </a:fld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9. Mai 2019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LDK Ludwigshafen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449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1" dirty="0">
                <a:latin typeface="Calibri" panose="020F0502020204030204" pitchFamily="34" charset="0"/>
              </a:rPr>
              <a:t>Evaluation der Lehrkräfteausbildung in Rheinland-Pfalz</a:t>
            </a:r>
            <a:br>
              <a:rPr lang="de-DE" sz="2400" b="1" dirty="0">
                <a:latin typeface="Calibri" panose="020F0502020204030204" pitchFamily="34" charset="0"/>
              </a:rPr>
            </a:br>
            <a:r>
              <a:rPr lang="de-DE" sz="1800" b="1" dirty="0">
                <a:latin typeface="Calibri" panose="020F0502020204030204" pitchFamily="34" charset="0"/>
              </a:rPr>
              <a:t>(JGU Mainz, Prof. Imhof)</a:t>
            </a:r>
            <a:endParaRPr lang="de-DE" sz="2400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2" y="1484784"/>
            <a:ext cx="7739063" cy="4968404"/>
          </a:xfrm>
        </p:spPr>
        <p:txBody>
          <a:bodyPr/>
          <a:lstStyle/>
          <a:p>
            <a:pPr marL="0" indent="0"/>
            <a:endParaRPr lang="de-DE" sz="1400" i="1" dirty="0" smtClean="0">
              <a:solidFill>
                <a:srgbClr val="000000"/>
              </a:solidFill>
              <a:latin typeface="Calibri"/>
            </a:endParaRPr>
          </a:p>
          <a:p>
            <a:pPr>
              <a:buFont typeface="Symbol"/>
              <a:buChar char="·"/>
            </a:pPr>
            <a:r>
              <a:rPr lang="de-DE" sz="1800" b="1" i="1" dirty="0" smtClean="0">
                <a:solidFill>
                  <a:srgbClr val="000000"/>
                </a:solidFill>
                <a:latin typeface="Calibri"/>
              </a:rPr>
              <a:t>Bisher vorliegende Ergebnisse der </a:t>
            </a:r>
            <a:r>
              <a:rPr lang="de-DE" sz="2000" b="1" i="1" dirty="0" smtClean="0">
                <a:solidFill>
                  <a:srgbClr val="0000FF"/>
                </a:solidFill>
                <a:latin typeface="Calibri"/>
              </a:rPr>
              <a:t>Befragung der Anwärterinnen und Anwärter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Hinsichtlich der Entwicklung der professionellen Kompetenz weisen die vorliegenden Daten darauf hin, dass sie </a:t>
            </a:r>
            <a:r>
              <a:rPr lang="de-DE" sz="1800" i="1" u="sng" dirty="0" smtClean="0">
                <a:solidFill>
                  <a:srgbClr val="000000"/>
                </a:solidFill>
                <a:latin typeface="Calibri"/>
              </a:rPr>
              <a:t>recht günstige Voraussetzungen </a:t>
            </a: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in den Vorbereitungsdienst mitbringen: </a:t>
            </a:r>
          </a:p>
          <a:p>
            <a:pPr marL="644525" lvl="2" indent="-2857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623888" algn="l"/>
              </a:tabLst>
            </a:pP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Fachenthusiasmus</a:t>
            </a:r>
          </a:p>
          <a:p>
            <a:pPr marL="644525" lvl="2" indent="-2857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623888" algn="l"/>
              </a:tabLst>
            </a:pP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Vertrauen in die eigene Fähigkeit und </a:t>
            </a:r>
          </a:p>
          <a:p>
            <a:pPr marL="644525" lvl="2" indent="-2857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623888" algn="l"/>
              </a:tabLst>
            </a:pP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emotionale Stabilität sind gut ausgeprägt.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Ein </a:t>
            </a:r>
            <a:r>
              <a:rPr lang="de-DE" sz="1800" i="1" u="sng" dirty="0" smtClean="0">
                <a:solidFill>
                  <a:srgbClr val="000000"/>
                </a:solidFill>
                <a:latin typeface="Calibri"/>
              </a:rPr>
              <a:t>besonders positiver Entwicklungstrend </a:t>
            </a: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und eine kontinuierliche Kompetenz-entwicklung  zeigen sich insbesondere in den Bereichen </a:t>
            </a:r>
          </a:p>
          <a:p>
            <a:pPr marL="644525" lvl="2" indent="-2857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623888" algn="l"/>
              </a:tabLst>
            </a:pPr>
            <a:r>
              <a:rPr lang="de-DE" sz="1800" i="1" dirty="0">
                <a:solidFill>
                  <a:srgbClr val="000000"/>
                </a:solidFill>
                <a:latin typeface="Calibri"/>
              </a:rPr>
              <a:t>Unterrichtsgestaltung, </a:t>
            </a:r>
            <a:endParaRPr lang="de-DE" sz="1800" i="1" dirty="0" smtClean="0">
              <a:solidFill>
                <a:srgbClr val="000000"/>
              </a:solidFill>
              <a:latin typeface="Calibri"/>
            </a:endParaRPr>
          </a:p>
          <a:p>
            <a:pPr marL="644525" lvl="2" indent="-2857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623888" algn="l"/>
              </a:tabLst>
            </a:pP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Umgang </a:t>
            </a:r>
            <a:r>
              <a:rPr lang="de-DE" sz="1800" i="1" dirty="0">
                <a:solidFill>
                  <a:srgbClr val="000000"/>
                </a:solidFill>
                <a:latin typeface="Calibri"/>
              </a:rPr>
              <a:t>mit Medien und </a:t>
            </a:r>
            <a:endParaRPr lang="de-DE" sz="1800" i="1" dirty="0" smtClean="0">
              <a:solidFill>
                <a:srgbClr val="000000"/>
              </a:solidFill>
              <a:latin typeface="Calibri"/>
            </a:endParaRPr>
          </a:p>
          <a:p>
            <a:pPr marL="644525" lvl="2" indent="-2857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623888" algn="l"/>
              </a:tabLst>
            </a:pP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Diagnose </a:t>
            </a:r>
            <a:r>
              <a:rPr lang="de-DE" sz="1800" i="1" dirty="0">
                <a:solidFill>
                  <a:srgbClr val="000000"/>
                </a:solidFill>
                <a:latin typeface="Calibri"/>
              </a:rPr>
              <a:t>und Bewertung von Schülerleistungen.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9. Mai 2019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LDK Ludwigshafen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901ECB45-595F-47BF-8ECE-80F26245223B}" type="slidenum">
              <a:rPr lang="de-DE" smtClean="0"/>
              <a:pPr algn="r"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68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38151"/>
            <a:ext cx="6190456" cy="923925"/>
          </a:xfrm>
        </p:spPr>
        <p:txBody>
          <a:bodyPr/>
          <a:lstStyle/>
          <a:p>
            <a:r>
              <a:rPr lang="de-DE" sz="2400" b="1" dirty="0" smtClean="0">
                <a:latin typeface="Calibri" panose="020F0502020204030204" pitchFamily="34" charset="0"/>
              </a:rPr>
              <a:t>Evaluation der Lehrkräfteausbildung in Rheinland-Pfalz</a:t>
            </a:r>
            <a:br>
              <a:rPr lang="de-DE" sz="2400" b="1" dirty="0" smtClean="0">
                <a:latin typeface="Calibri" panose="020F0502020204030204" pitchFamily="34" charset="0"/>
              </a:rPr>
            </a:br>
            <a:r>
              <a:rPr lang="de-DE" sz="1800" b="1" dirty="0" smtClean="0">
                <a:latin typeface="Calibri" panose="020F0502020204030204" pitchFamily="34" charset="0"/>
              </a:rPr>
              <a:t>(JGU Mainz, Prof. Imhof)</a:t>
            </a:r>
            <a:endParaRPr lang="de-DE" sz="1800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2" y="1484784"/>
            <a:ext cx="7739063" cy="4968404"/>
          </a:xfrm>
        </p:spPr>
        <p:txBody>
          <a:bodyPr/>
          <a:lstStyle/>
          <a:p>
            <a:pPr marL="0" indent="0"/>
            <a:endParaRPr lang="de-DE" sz="1400" i="1" dirty="0" smtClean="0">
              <a:solidFill>
                <a:srgbClr val="000000"/>
              </a:solidFill>
              <a:latin typeface="Calibri"/>
            </a:endParaRPr>
          </a:p>
          <a:p>
            <a:pPr>
              <a:buFont typeface="Symbol"/>
              <a:buChar char="·"/>
            </a:pPr>
            <a:r>
              <a:rPr lang="de-DE" sz="1800" dirty="0" smtClean="0">
                <a:solidFill>
                  <a:srgbClr val="000000"/>
                </a:solidFill>
                <a:latin typeface="Calibri"/>
              </a:rPr>
              <a:t>Befragung von </a:t>
            </a:r>
            <a:r>
              <a:rPr lang="de-DE" sz="2000" b="1" dirty="0" smtClean="0">
                <a:solidFill>
                  <a:srgbClr val="009900"/>
                </a:solidFill>
                <a:latin typeface="Calibri"/>
              </a:rPr>
              <a:t>Ausbilderinnen und Ausbildern</a:t>
            </a:r>
            <a:r>
              <a:rPr lang="de-DE" sz="1800" dirty="0" smtClean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358775" indent="0"/>
            <a:r>
              <a:rPr lang="de-DE" sz="1800" dirty="0" smtClean="0">
                <a:solidFill>
                  <a:srgbClr val="000000"/>
                </a:solidFill>
                <a:latin typeface="Calibri"/>
              </a:rPr>
              <a:t>Nützlichkeit der Ausbildungselemente, Leistungsrückmeldungen und Noten, Kommunikation und Kooperation, positive Aspekte des Vorbereitungsdienstes, offene Fragen und Verbesserungsvorschläge für den Vorbereitungsdienst</a:t>
            </a:r>
            <a:r>
              <a:rPr lang="de-DE" sz="1800" b="1" i="1" dirty="0" smtClean="0">
                <a:solidFill>
                  <a:srgbClr val="000000"/>
                </a:solidFill>
                <a:latin typeface="Calibri"/>
              </a:rPr>
              <a:t> </a:t>
            </a:r>
            <a:endParaRPr lang="de-DE" sz="1800" dirty="0" smtClean="0">
              <a:solidFill>
                <a:srgbClr val="000000"/>
              </a:solidFill>
              <a:latin typeface="Calibri"/>
            </a:endParaRPr>
          </a:p>
          <a:p>
            <a:pPr lvl="0">
              <a:buFont typeface="Symbol"/>
              <a:buChar char="·"/>
            </a:pPr>
            <a:r>
              <a:rPr lang="de-DE" sz="1800" b="1" dirty="0">
                <a:solidFill>
                  <a:srgbClr val="000000"/>
                </a:solidFill>
                <a:latin typeface="Calibri"/>
              </a:rPr>
              <a:t>Bisher vorliegende </a:t>
            </a:r>
            <a:r>
              <a:rPr lang="de-DE" sz="1800" b="1" dirty="0" smtClean="0">
                <a:solidFill>
                  <a:srgbClr val="000000"/>
                </a:solidFill>
                <a:latin typeface="Calibri"/>
              </a:rPr>
              <a:t>Ergebnisse </a:t>
            </a:r>
            <a:r>
              <a:rPr lang="de-DE" sz="1800" b="1" dirty="0">
                <a:solidFill>
                  <a:srgbClr val="000000"/>
                </a:solidFill>
                <a:latin typeface="Calibri"/>
              </a:rPr>
              <a:t>der Befragung der </a:t>
            </a:r>
            <a:r>
              <a:rPr lang="de-DE" sz="2000" b="1" dirty="0">
                <a:solidFill>
                  <a:srgbClr val="009900"/>
                </a:solidFill>
                <a:latin typeface="Calibri"/>
              </a:rPr>
              <a:t>Ausbilderinnen und </a:t>
            </a:r>
            <a:r>
              <a:rPr lang="de-DE" sz="2000" b="1" dirty="0" smtClean="0">
                <a:solidFill>
                  <a:srgbClr val="009900"/>
                </a:solidFill>
                <a:latin typeface="Calibri"/>
              </a:rPr>
              <a:t>Ausbilder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de-DE" sz="1800" dirty="0" smtClean="0">
                <a:solidFill>
                  <a:srgbClr val="000000"/>
                </a:solidFill>
                <a:latin typeface="Calibri"/>
              </a:rPr>
              <a:t>Sie schätzen die Ausbildungselemente als sehr nützlich ein. </a:t>
            </a:r>
            <a:br>
              <a:rPr lang="de-DE" sz="1800" dirty="0" smtClean="0">
                <a:solidFill>
                  <a:srgbClr val="000000"/>
                </a:solidFill>
                <a:latin typeface="Calibri"/>
              </a:rPr>
            </a:br>
            <a:r>
              <a:rPr lang="de-DE" sz="1800" dirty="0" smtClean="0">
                <a:solidFill>
                  <a:srgbClr val="000000"/>
                </a:solidFill>
                <a:latin typeface="Calibri"/>
              </a:rPr>
              <a:t>Der Entwicklungsbericht wird hierbei als am wenigsten nützlich bewertet.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de-DE" sz="1800" dirty="0" smtClean="0">
                <a:solidFill>
                  <a:srgbClr val="000000"/>
                </a:solidFill>
                <a:latin typeface="Calibri"/>
              </a:rPr>
              <a:t>Zum Thema Leistungsrückmeldung und Noten zeigen sich folgende Befunde: Nachbesprechungen von Unterricht und schriftliche Rückmeldungen werden ebenso positiv eingeschätzt wie die Passung der Vornote zu den im Verlauf der Ausbildung erfolgten Rückmeldungen. </a:t>
            </a:r>
            <a:br>
              <a:rPr lang="de-DE" sz="1800" dirty="0" smtClean="0">
                <a:solidFill>
                  <a:srgbClr val="000000"/>
                </a:solidFill>
                <a:latin typeface="Calibri"/>
              </a:rPr>
            </a:br>
            <a:r>
              <a:rPr lang="de-DE" sz="1800" dirty="0" smtClean="0">
                <a:solidFill>
                  <a:srgbClr val="000000"/>
                </a:solidFill>
                <a:latin typeface="Calibri"/>
              </a:rPr>
              <a:t>Gleichzeitig wird formuliert, dass durch eine Note mehr Klarheit entstünde.</a:t>
            </a:r>
            <a:endParaRPr lang="de-DE" sz="1800" dirty="0">
              <a:solidFill>
                <a:srgbClr val="000000"/>
              </a:solidFill>
              <a:latin typeface="Calibri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316417" y="6597356"/>
            <a:ext cx="370384" cy="365125"/>
          </a:xfrm>
        </p:spPr>
        <p:txBody>
          <a:bodyPr/>
          <a:lstStyle/>
          <a:p>
            <a:pPr>
              <a:defRPr/>
            </a:pPr>
            <a:fld id="{5110A78D-7783-4FD9-8E18-463E3D6BCE66}" type="slidenum">
              <a:rPr lang="de-DE" sz="1200" smtClean="0"/>
              <a:t>12</a:t>
            </a:fld>
            <a:endParaRPr lang="de-DE" sz="12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9. Mai 2019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LDK Ludwigshafen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121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38151"/>
            <a:ext cx="6190456" cy="923925"/>
          </a:xfrm>
        </p:spPr>
        <p:txBody>
          <a:bodyPr/>
          <a:lstStyle/>
          <a:p>
            <a:r>
              <a:rPr lang="de-DE" sz="2400" b="1" dirty="0" smtClean="0">
                <a:latin typeface="Calibri" panose="020F0502020204030204" pitchFamily="34" charset="0"/>
              </a:rPr>
              <a:t>Evaluation der Lehrkräfteausbildung in Rheinland-Pfalz</a:t>
            </a:r>
            <a:br>
              <a:rPr lang="de-DE" sz="2400" b="1" dirty="0" smtClean="0">
                <a:latin typeface="Calibri" panose="020F0502020204030204" pitchFamily="34" charset="0"/>
              </a:rPr>
            </a:br>
            <a:r>
              <a:rPr lang="de-DE" sz="1800" b="1" dirty="0" smtClean="0">
                <a:latin typeface="Calibri" panose="020F0502020204030204" pitchFamily="34" charset="0"/>
              </a:rPr>
              <a:t>(JGU Mainz, Prof. Imhof)</a:t>
            </a:r>
            <a:endParaRPr lang="de-DE" sz="1800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2" y="1484784"/>
            <a:ext cx="7739063" cy="5040560"/>
          </a:xfrm>
        </p:spPr>
        <p:txBody>
          <a:bodyPr/>
          <a:lstStyle/>
          <a:p>
            <a:pPr marL="0" indent="0"/>
            <a:endParaRPr lang="de-DE" sz="1400" i="1" dirty="0" smtClean="0">
              <a:solidFill>
                <a:srgbClr val="000000"/>
              </a:solidFill>
              <a:latin typeface="Calibri"/>
            </a:endParaRPr>
          </a:p>
          <a:p>
            <a:pPr lvl="0">
              <a:buFont typeface="Symbol"/>
              <a:buChar char="·"/>
            </a:pPr>
            <a:r>
              <a:rPr lang="de-DE" sz="1800" b="1" dirty="0">
                <a:solidFill>
                  <a:srgbClr val="000000"/>
                </a:solidFill>
                <a:latin typeface="Calibri"/>
              </a:rPr>
              <a:t>Bisher </a:t>
            </a:r>
            <a:r>
              <a:rPr lang="de-DE" sz="1800" b="1" dirty="0" smtClean="0">
                <a:solidFill>
                  <a:srgbClr val="000000"/>
                </a:solidFill>
                <a:latin typeface="Calibri"/>
              </a:rPr>
              <a:t>vorliegende </a:t>
            </a:r>
            <a:r>
              <a:rPr lang="de-DE" sz="1800" b="1" dirty="0">
                <a:solidFill>
                  <a:srgbClr val="000000"/>
                </a:solidFill>
                <a:latin typeface="Calibri"/>
              </a:rPr>
              <a:t>Ergebnisse der Befragung der </a:t>
            </a:r>
            <a:r>
              <a:rPr lang="de-DE" sz="2000" b="1" dirty="0">
                <a:solidFill>
                  <a:srgbClr val="009900"/>
                </a:solidFill>
                <a:latin typeface="Calibri"/>
              </a:rPr>
              <a:t>Ausbilderinnen und </a:t>
            </a:r>
            <a:r>
              <a:rPr lang="de-DE" sz="2000" b="1" dirty="0" smtClean="0">
                <a:solidFill>
                  <a:srgbClr val="009900"/>
                </a:solidFill>
                <a:latin typeface="Calibri"/>
              </a:rPr>
              <a:t>Ausbilder</a:t>
            </a:r>
            <a:endParaRPr lang="de-DE" sz="2000" dirty="0" smtClean="0">
              <a:solidFill>
                <a:srgbClr val="009900"/>
              </a:solidFill>
              <a:latin typeface="Calibri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de-DE" sz="1800" dirty="0" smtClean="0">
                <a:solidFill>
                  <a:srgbClr val="000000"/>
                </a:solidFill>
                <a:latin typeface="Calibri"/>
              </a:rPr>
              <a:t>Die </a:t>
            </a:r>
            <a:r>
              <a:rPr lang="de-DE" sz="1800" b="1" dirty="0" smtClean="0">
                <a:solidFill>
                  <a:srgbClr val="000000"/>
                </a:solidFill>
                <a:latin typeface="Calibri"/>
              </a:rPr>
              <a:t>Kommunikation und Kooperation im Vorbereitungsdienst </a:t>
            </a:r>
            <a:r>
              <a:rPr lang="de-DE" sz="1800" dirty="0" smtClean="0">
                <a:solidFill>
                  <a:srgbClr val="000000"/>
                </a:solidFill>
                <a:latin typeface="Calibri"/>
              </a:rPr>
              <a:t>wird ebenfalls positiv eingeschätzt, insbesondere die Einhaltung organisatorischer Absprachen und Absprachen über Beratungsgespräche. </a:t>
            </a:r>
            <a:r>
              <a:rPr lang="de-DE" sz="1800" u="sng" dirty="0">
                <a:solidFill>
                  <a:srgbClr val="000000"/>
                </a:solidFill>
                <a:latin typeface="Calibri"/>
              </a:rPr>
              <a:t>B</a:t>
            </a:r>
            <a:r>
              <a:rPr lang="de-DE" sz="1800" u="sng" dirty="0" smtClean="0">
                <a:solidFill>
                  <a:srgbClr val="000000"/>
                </a:solidFill>
                <a:latin typeface="Calibri"/>
              </a:rPr>
              <a:t>esonders positiv wahrgenommen </a:t>
            </a:r>
            <a:r>
              <a:rPr lang="de-DE" sz="1800" dirty="0" smtClean="0">
                <a:solidFill>
                  <a:srgbClr val="000000"/>
                </a:solidFill>
                <a:latin typeface="Calibri"/>
              </a:rPr>
              <a:t>wird auch die </a:t>
            </a:r>
            <a:r>
              <a:rPr lang="de-DE" sz="1800" u="sng" dirty="0" smtClean="0">
                <a:solidFill>
                  <a:srgbClr val="000000"/>
                </a:solidFill>
                <a:latin typeface="Calibri"/>
              </a:rPr>
              <a:t>Kommunikation zu Kriterien von Beratungsgesprächen</a:t>
            </a:r>
            <a:r>
              <a:rPr lang="de-DE" sz="1800" dirty="0" smtClean="0">
                <a:solidFill>
                  <a:srgbClr val="000000"/>
                </a:solidFill>
                <a:latin typeface="Calibri"/>
              </a:rPr>
              <a:t> und </a:t>
            </a:r>
            <a:r>
              <a:rPr lang="de-DE" sz="1800" u="sng" dirty="0" smtClean="0">
                <a:solidFill>
                  <a:srgbClr val="000000"/>
                </a:solidFill>
                <a:latin typeface="Calibri"/>
              </a:rPr>
              <a:t>über „guten Unterricht</a:t>
            </a:r>
            <a:r>
              <a:rPr lang="de-DE" sz="1800" dirty="0" smtClean="0">
                <a:solidFill>
                  <a:srgbClr val="000000"/>
                </a:solidFill>
                <a:latin typeface="Calibri"/>
              </a:rPr>
              <a:t>“.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de-DE" sz="1800" dirty="0" smtClean="0">
                <a:solidFill>
                  <a:srgbClr val="000000"/>
                </a:solidFill>
                <a:latin typeface="Calibri"/>
              </a:rPr>
              <a:t>Bei den offenen Fragen zum </a:t>
            </a:r>
            <a:r>
              <a:rPr lang="de-DE" sz="1800" b="1" dirty="0" smtClean="0">
                <a:solidFill>
                  <a:srgbClr val="000000"/>
                </a:solidFill>
                <a:latin typeface="Calibri"/>
              </a:rPr>
              <a:t>Thema „Noten“ </a:t>
            </a:r>
            <a:r>
              <a:rPr lang="de-DE" sz="1800" dirty="0" smtClean="0">
                <a:solidFill>
                  <a:srgbClr val="000000"/>
                </a:solidFill>
                <a:latin typeface="Calibri"/>
              </a:rPr>
              <a:t>wird einerseits die Notenfreiheit als positiver Aspekt genannt, andererseits werden Noten </a:t>
            </a:r>
            <a:br>
              <a:rPr lang="de-DE" sz="1800" dirty="0" smtClean="0">
                <a:solidFill>
                  <a:srgbClr val="000000"/>
                </a:solidFill>
                <a:latin typeface="Calibri"/>
              </a:rPr>
            </a:br>
            <a:r>
              <a:rPr lang="de-DE" sz="1800" dirty="0" smtClean="0">
                <a:solidFill>
                  <a:srgbClr val="000000"/>
                </a:solidFill>
                <a:latin typeface="Calibri"/>
              </a:rPr>
              <a:t>(z.B. Beratungsgespräche mit Noten) gewünscht.</a:t>
            </a:r>
          </a:p>
          <a:p>
            <a:pPr marL="358775" lvl="0" indent="-358775"/>
            <a:r>
              <a:rPr lang="de-DE" sz="1800" dirty="0">
                <a:solidFill>
                  <a:srgbClr val="000000"/>
                </a:solidFill>
                <a:latin typeface="Calibri"/>
              </a:rPr>
              <a:t>	</a:t>
            </a:r>
            <a:r>
              <a:rPr lang="de-DE" sz="1800" dirty="0" smtClean="0">
                <a:solidFill>
                  <a:srgbClr val="000000"/>
                </a:solidFill>
                <a:latin typeface="Calibri"/>
              </a:rPr>
              <a:t>Beim </a:t>
            </a:r>
            <a:r>
              <a:rPr lang="de-DE" sz="1800" b="1" dirty="0" smtClean="0">
                <a:solidFill>
                  <a:srgbClr val="000000"/>
                </a:solidFill>
                <a:latin typeface="Calibri"/>
              </a:rPr>
              <a:t>Thema „Zeit“ </a:t>
            </a:r>
            <a:r>
              <a:rPr lang="de-DE" sz="1800" dirty="0" smtClean="0">
                <a:solidFill>
                  <a:srgbClr val="000000"/>
                </a:solidFill>
                <a:latin typeface="Calibri"/>
              </a:rPr>
              <a:t>wünschen sich die meisten Befragten mehr Zeit, sowohl für ihre eigenen Aufgaben als auch für die Aufgaben der Anwärterinnen und Anwärter.</a:t>
            </a:r>
          </a:p>
          <a:p>
            <a:pPr marL="358775" lvl="0" indent="-358775"/>
            <a:r>
              <a:rPr lang="de-DE" sz="1800" dirty="0">
                <a:solidFill>
                  <a:srgbClr val="000000"/>
                </a:solidFill>
                <a:latin typeface="Calibri"/>
              </a:rPr>
              <a:t>	</a:t>
            </a:r>
            <a:r>
              <a:rPr lang="de-DE" sz="1800" dirty="0" smtClean="0">
                <a:solidFill>
                  <a:srgbClr val="000000"/>
                </a:solidFill>
                <a:latin typeface="Calibri"/>
              </a:rPr>
              <a:t>Beim </a:t>
            </a:r>
            <a:r>
              <a:rPr lang="de-DE" sz="1800" b="1" dirty="0" smtClean="0">
                <a:solidFill>
                  <a:srgbClr val="000000"/>
                </a:solidFill>
                <a:latin typeface="Calibri"/>
              </a:rPr>
              <a:t>Thema „Betreuung und Beratung“</a:t>
            </a:r>
            <a:r>
              <a:rPr lang="de-DE" sz="1800" dirty="0" smtClean="0">
                <a:solidFill>
                  <a:srgbClr val="000000"/>
                </a:solidFill>
                <a:latin typeface="Calibri"/>
              </a:rPr>
              <a:t> werden die Rückmeldungen an die Anwärterinnen und Anwärter sowie die gemeinsame Reflexion als positiv wahrgenommen.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de-DE" sz="18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316417" y="6597356"/>
            <a:ext cx="370384" cy="365125"/>
          </a:xfrm>
        </p:spPr>
        <p:txBody>
          <a:bodyPr/>
          <a:lstStyle/>
          <a:p>
            <a:pPr>
              <a:defRPr/>
            </a:pPr>
            <a:fld id="{55E05B43-4C5F-4FB8-B23E-23B0C760EA66}" type="slidenum">
              <a:rPr lang="de-DE" sz="1200" smtClean="0"/>
              <a:t>13</a:t>
            </a:fld>
            <a:endParaRPr lang="de-DE" sz="12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9. Mai 2019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LDK Ludwigshafen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299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38151"/>
            <a:ext cx="6190456" cy="923925"/>
          </a:xfrm>
        </p:spPr>
        <p:txBody>
          <a:bodyPr/>
          <a:lstStyle/>
          <a:p>
            <a:r>
              <a:rPr lang="de-DE" sz="2400" b="1" dirty="0" smtClean="0">
                <a:latin typeface="Calibri" panose="020F0502020204030204" pitchFamily="34" charset="0"/>
              </a:rPr>
              <a:t>Evaluation der Lehrkräfteausbildung in Rheinland-Pfalz</a:t>
            </a:r>
            <a:br>
              <a:rPr lang="de-DE" sz="2400" b="1" dirty="0" smtClean="0">
                <a:latin typeface="Calibri" panose="020F0502020204030204" pitchFamily="34" charset="0"/>
              </a:rPr>
            </a:br>
            <a:r>
              <a:rPr lang="de-DE" sz="1800" b="1" dirty="0" smtClean="0">
                <a:latin typeface="Calibri" panose="020F0502020204030204" pitchFamily="34" charset="0"/>
              </a:rPr>
              <a:t>(JGU Mainz, Prof. Imhof)</a:t>
            </a:r>
            <a:endParaRPr lang="de-DE" sz="1800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2" y="1484784"/>
            <a:ext cx="7739063" cy="5040560"/>
          </a:xfrm>
        </p:spPr>
        <p:txBody>
          <a:bodyPr/>
          <a:lstStyle/>
          <a:p>
            <a:pPr marL="0" indent="0"/>
            <a:endParaRPr lang="de-DE" sz="1400" i="1" dirty="0" smtClean="0">
              <a:solidFill>
                <a:srgbClr val="000000"/>
              </a:solidFill>
              <a:latin typeface="Calibri"/>
            </a:endParaRPr>
          </a:p>
          <a:p>
            <a:pPr lvl="0">
              <a:buFont typeface="Symbol"/>
              <a:buChar char="·"/>
            </a:pPr>
            <a:r>
              <a:rPr lang="de-DE" sz="1800" b="1" dirty="0">
                <a:solidFill>
                  <a:srgbClr val="000000"/>
                </a:solidFill>
                <a:latin typeface="Calibri"/>
              </a:rPr>
              <a:t>Bisher vorliegende </a:t>
            </a:r>
            <a:r>
              <a:rPr lang="de-DE" sz="1800" b="1" dirty="0" smtClean="0">
                <a:solidFill>
                  <a:srgbClr val="000000"/>
                </a:solidFill>
                <a:latin typeface="Calibri"/>
              </a:rPr>
              <a:t>Ergebnisse </a:t>
            </a:r>
            <a:r>
              <a:rPr lang="de-DE" sz="1800" b="1" dirty="0">
                <a:solidFill>
                  <a:srgbClr val="000000"/>
                </a:solidFill>
                <a:latin typeface="Calibri"/>
              </a:rPr>
              <a:t>der Befragung der </a:t>
            </a:r>
            <a:r>
              <a:rPr lang="de-DE" sz="2000" b="1" dirty="0">
                <a:solidFill>
                  <a:srgbClr val="009900"/>
                </a:solidFill>
                <a:latin typeface="Calibri"/>
              </a:rPr>
              <a:t>Ausbilderinnen und </a:t>
            </a:r>
            <a:r>
              <a:rPr lang="de-DE" sz="2000" b="1" dirty="0" smtClean="0">
                <a:solidFill>
                  <a:srgbClr val="009900"/>
                </a:solidFill>
                <a:latin typeface="Calibri"/>
              </a:rPr>
              <a:t>Ausbilder</a:t>
            </a:r>
            <a:endParaRPr lang="de-DE" sz="2000" dirty="0" smtClean="0">
              <a:solidFill>
                <a:srgbClr val="009900"/>
              </a:solidFill>
              <a:latin typeface="Calibri"/>
            </a:endParaRPr>
          </a:p>
          <a:p>
            <a:pPr marL="358775" lvl="0" indent="-358775"/>
            <a:r>
              <a:rPr lang="de-DE" sz="1800" dirty="0">
                <a:solidFill>
                  <a:srgbClr val="000000"/>
                </a:solidFill>
                <a:latin typeface="Calibri"/>
              </a:rPr>
              <a:t>	</a:t>
            </a:r>
            <a:r>
              <a:rPr lang="de-DE" sz="1800" dirty="0" smtClean="0">
                <a:solidFill>
                  <a:srgbClr val="000000"/>
                </a:solidFill>
                <a:latin typeface="Calibri"/>
              </a:rPr>
              <a:t>Nur </a:t>
            </a:r>
            <a:r>
              <a:rPr lang="de-DE" sz="1800" dirty="0">
                <a:solidFill>
                  <a:srgbClr val="000000"/>
                </a:solidFill>
                <a:latin typeface="Calibri"/>
              </a:rPr>
              <a:t>w</a:t>
            </a:r>
            <a:r>
              <a:rPr lang="de-DE" sz="1800" dirty="0" smtClean="0">
                <a:solidFill>
                  <a:srgbClr val="000000"/>
                </a:solidFill>
                <a:latin typeface="Calibri"/>
              </a:rPr>
              <a:t>enige sehen hinsichtlich (fachdidaktischer) </a:t>
            </a:r>
            <a:r>
              <a:rPr lang="de-DE" sz="1800" b="1" dirty="0" smtClean="0">
                <a:solidFill>
                  <a:srgbClr val="000000"/>
                </a:solidFill>
                <a:latin typeface="Calibri"/>
              </a:rPr>
              <a:t>Qualifizierung im Studienseminar</a:t>
            </a:r>
            <a:r>
              <a:rPr lang="de-DE" sz="1800" dirty="0" smtClean="0">
                <a:solidFill>
                  <a:srgbClr val="000000"/>
                </a:solidFill>
                <a:latin typeface="Calibri"/>
              </a:rPr>
              <a:t> Verbesserungsbedarf. Darüber hinaus wird der Wunsch nach einer Verstärkung von Themen wie z.B. </a:t>
            </a:r>
          </a:p>
          <a:p>
            <a:pPr marL="644525" lvl="2" indent="-2857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623888" algn="l"/>
              </a:tabLst>
            </a:pPr>
            <a:r>
              <a:rPr lang="de-DE" sz="1800" i="1" dirty="0">
                <a:solidFill>
                  <a:srgbClr val="000000"/>
                </a:solidFill>
                <a:latin typeface="Calibri"/>
              </a:rPr>
              <a:t>„Differenzierung im Unterricht“, </a:t>
            </a:r>
            <a:endParaRPr lang="de-DE" sz="1800" i="1" dirty="0" smtClean="0">
              <a:solidFill>
                <a:srgbClr val="000000"/>
              </a:solidFill>
              <a:latin typeface="Calibri"/>
            </a:endParaRPr>
          </a:p>
          <a:p>
            <a:pPr marL="644525" lvl="2" indent="-2857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623888" algn="l"/>
              </a:tabLst>
            </a:pP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„</a:t>
            </a:r>
            <a:r>
              <a:rPr lang="de-DE" sz="1800" i="1" dirty="0">
                <a:solidFill>
                  <a:srgbClr val="000000"/>
                </a:solidFill>
                <a:latin typeface="Calibri"/>
              </a:rPr>
              <a:t>Konfliktmanagement“ </a:t>
            </a: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und</a:t>
            </a:r>
          </a:p>
          <a:p>
            <a:pPr marL="644525" lvl="2" indent="-2857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623888" algn="l"/>
              </a:tabLst>
            </a:pP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1800" i="1" dirty="0">
                <a:solidFill>
                  <a:srgbClr val="000000"/>
                </a:solidFill>
                <a:latin typeface="Calibri"/>
              </a:rPr>
              <a:t>„Umgang mit Störungen“ formuliert.</a:t>
            </a:r>
          </a:p>
          <a:p>
            <a:pPr marL="358775" lvl="0" indent="-358775">
              <a:spcBef>
                <a:spcPts val="2400"/>
              </a:spcBef>
            </a:pPr>
            <a:r>
              <a:rPr lang="de-DE" sz="1800" dirty="0">
                <a:solidFill>
                  <a:srgbClr val="000000"/>
                </a:solidFill>
                <a:latin typeface="Calibri"/>
              </a:rPr>
              <a:t>	</a:t>
            </a:r>
            <a:r>
              <a:rPr lang="de-DE" sz="1800" dirty="0" smtClean="0">
                <a:solidFill>
                  <a:srgbClr val="000000"/>
                </a:solidFill>
                <a:latin typeface="Calibri"/>
              </a:rPr>
              <a:t>Beim </a:t>
            </a:r>
            <a:r>
              <a:rPr lang="de-DE" sz="1800" b="1" dirty="0" smtClean="0">
                <a:solidFill>
                  <a:srgbClr val="000000"/>
                </a:solidFill>
                <a:latin typeface="Calibri"/>
              </a:rPr>
              <a:t>Thema „Praxiserfahrung“ </a:t>
            </a:r>
            <a:r>
              <a:rPr lang="de-DE" sz="1800" dirty="0" smtClean="0">
                <a:solidFill>
                  <a:srgbClr val="000000"/>
                </a:solidFill>
                <a:latin typeface="Calibri"/>
              </a:rPr>
              <a:t>wird von etwa zwei Drittel der Befragten die Gelegenheiten für Anwärterinnen und Anwärter, Praxiserfahrungen zu sammeln, positiv wahrgenommen. </a:t>
            </a:r>
            <a:br>
              <a:rPr lang="de-DE" sz="1800" dirty="0" smtClean="0">
                <a:solidFill>
                  <a:srgbClr val="000000"/>
                </a:solidFill>
                <a:latin typeface="Calibri"/>
              </a:rPr>
            </a:br>
            <a:r>
              <a:rPr lang="de-DE" sz="1800" dirty="0" smtClean="0">
                <a:solidFill>
                  <a:srgbClr val="000000"/>
                </a:solidFill>
                <a:latin typeface="Calibri"/>
              </a:rPr>
              <a:t>Circa ein Drittel der Befragten wünschen sich eine noch engere Verzahnung von Theorie und Praxis in Universität und Studienseminar.</a:t>
            </a:r>
          </a:p>
          <a:p>
            <a:pPr marL="0" lvl="0" indent="0" algn="ctr">
              <a:spcBef>
                <a:spcPts val="2400"/>
              </a:spcBef>
            </a:pPr>
            <a:r>
              <a:rPr lang="de-DE" sz="2000" b="1" dirty="0" smtClean="0">
                <a:solidFill>
                  <a:srgbClr val="871D33"/>
                </a:solidFill>
                <a:latin typeface="Calibri"/>
              </a:rPr>
              <a:t>Abschlussbericht wird voraussichtlich im Spätherbst 2019 vorgelegt</a:t>
            </a:r>
            <a:r>
              <a:rPr lang="de-DE" sz="2200" b="1" dirty="0" smtClean="0">
                <a:solidFill>
                  <a:srgbClr val="871D33"/>
                </a:solidFill>
                <a:latin typeface="Calibri"/>
              </a:rPr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de-DE" sz="1800" dirty="0" smtClean="0">
                <a:solidFill>
                  <a:srgbClr val="000000"/>
                </a:solidFill>
                <a:latin typeface="Calibri"/>
              </a:rPr>
              <a:t>2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9. Mai 2019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LDK Ludwigshafen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236298" y="6597356"/>
            <a:ext cx="1547192" cy="365125"/>
          </a:xfrm>
        </p:spPr>
        <p:txBody>
          <a:bodyPr/>
          <a:lstStyle/>
          <a:p>
            <a:pPr algn="r">
              <a:defRPr/>
            </a:pPr>
            <a:fld id="{44716967-53DD-4057-A8EB-E9FDD2AC7329}" type="slidenum">
              <a:rPr lang="de-DE" sz="1200" smtClean="0"/>
              <a:pPr algn="r">
                <a:defRPr/>
              </a:pPr>
              <a:t>14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83258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 smtClean="0">
                <a:latin typeface="Calibri" panose="020F0502020204030204" pitchFamily="34" charset="0"/>
              </a:rPr>
              <a:t>Demokratiebildung in den Studienseminaren RP</a:t>
            </a:r>
            <a:endParaRPr lang="de-DE" sz="2800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Calibri" panose="020F0502020204030204" pitchFamily="34" charset="0"/>
              </a:rPr>
              <a:t>Vorbildhaftes Handeln in der Ausbildung</a:t>
            </a:r>
            <a:br>
              <a:rPr lang="de-DE" sz="2400" dirty="0" smtClean="0">
                <a:latin typeface="Calibri" panose="020F0502020204030204" pitchFamily="34" charset="0"/>
              </a:rPr>
            </a:br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  <a:sym typeface="Wingdings"/>
              </a:rPr>
              <a:t></a:t>
            </a:r>
            <a:r>
              <a:rPr lang="de-DE" sz="2400" dirty="0">
                <a:latin typeface="Calibri" panose="020F0502020204030204" pitchFamily="34" charset="0"/>
                <a:sym typeface="Wingdings"/>
              </a:rPr>
              <a:t>  Transparenz </a:t>
            </a:r>
            <a:r>
              <a:rPr lang="de-DE" sz="2400" dirty="0" smtClean="0">
                <a:latin typeface="Calibri" panose="020F0502020204030204" pitchFamily="34" charset="0"/>
                <a:sym typeface="Wingdings"/>
              </a:rPr>
              <a:t>und Mitbestimmung 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00FF"/>
                </a:solidFill>
                <a:latin typeface="Calibri" panose="020F0502020204030204" pitchFamily="34" charset="0"/>
                <a:sym typeface="Wingdings"/>
              </a:rPr>
              <a:t>Demokratie als Basis unterrichtlichen Handelns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Calibri" panose="020F0502020204030204" pitchFamily="34" charset="0"/>
                <a:sym typeface="Wingdings"/>
              </a:rPr>
              <a:t>Demokratisches Selbstverständnis in Seminar, Schule und Unterricht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00FF"/>
                </a:solidFill>
                <a:latin typeface="Calibri" panose="020F0502020204030204" pitchFamily="34" charset="0"/>
                <a:sym typeface="Wingdings"/>
              </a:rPr>
              <a:t>Bildung eines Netzwerkes Menschrechtsbildung und Demokratieerziehung</a:t>
            </a:r>
            <a:br>
              <a:rPr lang="de-DE" sz="2400" dirty="0" smtClean="0">
                <a:solidFill>
                  <a:srgbClr val="0000FF"/>
                </a:solidFill>
                <a:latin typeface="Calibri" panose="020F0502020204030204" pitchFamily="34" charset="0"/>
                <a:sym typeface="Wingdings"/>
              </a:rPr>
            </a:br>
            <a:r>
              <a:rPr lang="de-DE" sz="24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/>
              </a:rPr>
              <a:t>  </a:t>
            </a:r>
            <a:r>
              <a:rPr lang="de-DE" sz="2400" dirty="0" smtClean="0">
                <a:solidFill>
                  <a:srgbClr val="871D33"/>
                </a:solidFill>
                <a:latin typeface="Calibri" panose="020F0502020204030204" pitchFamily="34" charset="0"/>
                <a:sym typeface="Wingdings"/>
              </a:rPr>
              <a:t>Studienseminare, lehramtsübergreifend</a:t>
            </a:r>
            <a:endParaRPr lang="de-DE" sz="2400" dirty="0" smtClean="0">
              <a:latin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9. Mai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LDK Ludwigshafen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901ECB45-595F-47BF-8ECE-80F26245223B}" type="slidenum">
              <a:rPr lang="de-DE" sz="1200" smtClean="0"/>
              <a:pPr algn="r">
                <a:defRPr/>
              </a:pPr>
              <a:t>15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999965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 smtClean="0">
                <a:latin typeface="Calibri" panose="020F0502020204030204" pitchFamily="34" charset="0"/>
              </a:rPr>
              <a:t>Demokratiebildung im VD Gym</a:t>
            </a:r>
            <a:endParaRPr lang="de-DE" sz="2800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Calibri" panose="020F0502020204030204" pitchFamily="34" charset="0"/>
              </a:rPr>
              <a:t>Gedenkstättenbesuche für alle Referendarinnen und Referendare</a:t>
            </a:r>
            <a:br>
              <a:rPr lang="de-DE" sz="2400" dirty="0" smtClean="0">
                <a:latin typeface="Calibri" panose="020F0502020204030204" pitchFamily="34" charset="0"/>
              </a:rPr>
            </a:br>
            <a:r>
              <a:rPr lang="de-DE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bisher schon teilweise für die gesell.-wiss. Fächer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Calibri" panose="020F0502020204030204" pitchFamily="34" charset="0"/>
              </a:rPr>
              <a:t>Zusammenarbeit mit den Ausbildungsschulen</a:t>
            </a:r>
            <a:r>
              <a:rPr lang="de-DE" sz="2800" dirty="0" smtClean="0">
                <a:latin typeface="Calibri" panose="020F0502020204030204" pitchFamily="34" charset="0"/>
              </a:rPr>
              <a:t/>
            </a:r>
            <a:br>
              <a:rPr lang="de-DE" sz="2800" dirty="0" smtClean="0">
                <a:latin typeface="Calibri" panose="020F0502020204030204" pitchFamily="34" charset="0"/>
              </a:rPr>
            </a:br>
            <a:r>
              <a:rPr lang="de-DE" sz="20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/>
              </a:rPr>
              <a:t></a:t>
            </a:r>
            <a:r>
              <a:rPr lang="de-DE" sz="24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/>
              </a:rPr>
              <a:t>  </a:t>
            </a:r>
            <a:r>
              <a:rPr lang="de-DE" sz="2000" dirty="0" smtClean="0">
                <a:solidFill>
                  <a:srgbClr val="009900"/>
                </a:solidFill>
                <a:latin typeface="Calibri" panose="020F0502020204030204" pitchFamily="34" charset="0"/>
                <a:sym typeface="Wingdings"/>
              </a:rPr>
              <a:t>Aufgabe für alle Lehrkräfte </a:t>
            </a:r>
            <a:br>
              <a:rPr lang="de-DE" sz="2000" dirty="0" smtClean="0">
                <a:solidFill>
                  <a:srgbClr val="009900"/>
                </a:solidFill>
                <a:latin typeface="Calibri" panose="020F0502020204030204" pitchFamily="34" charset="0"/>
                <a:sym typeface="Wingdings"/>
              </a:rPr>
            </a:br>
            <a:r>
              <a:rPr lang="de-DE" sz="20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/>
              </a:rPr>
              <a:t>  fachbezogene Anbindungsmomente suchen</a:t>
            </a:r>
            <a:endParaRPr lang="de-DE" sz="2400" dirty="0" smtClean="0">
              <a:solidFill>
                <a:schemeClr val="tx1"/>
              </a:solidFill>
              <a:latin typeface="Calibri" panose="020F0502020204030204" pitchFamily="34" charset="0"/>
              <a:sym typeface="Wingding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871D33"/>
                </a:solidFill>
                <a:latin typeface="Calibri" panose="020F0502020204030204" pitchFamily="34" charset="0"/>
                <a:sym typeface="Wingdings"/>
              </a:rPr>
              <a:t>mögliche Orte</a:t>
            </a:r>
            <a:br>
              <a:rPr lang="de-DE" sz="2400" dirty="0" smtClean="0">
                <a:solidFill>
                  <a:srgbClr val="871D33"/>
                </a:solidFill>
                <a:latin typeface="Calibri" panose="020F0502020204030204" pitchFamily="34" charset="0"/>
                <a:sym typeface="Wingdings"/>
              </a:rPr>
            </a:br>
            <a:r>
              <a:rPr lang="de-DE" sz="24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/>
              </a:rPr>
              <a:t></a:t>
            </a:r>
            <a:r>
              <a:rPr lang="de-DE" sz="28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/>
              </a:rPr>
              <a:t>	</a:t>
            </a:r>
            <a:r>
              <a:rPr lang="de-DE" sz="2000" dirty="0" smtClean="0">
                <a:solidFill>
                  <a:srgbClr val="009900"/>
                </a:solidFill>
                <a:latin typeface="Calibri" panose="020F0502020204030204" pitchFamily="34" charset="0"/>
                <a:sym typeface="Wingdings"/>
              </a:rPr>
              <a:t>Hinzert</a:t>
            </a:r>
            <a:r>
              <a:rPr lang="de-DE" sz="20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/>
              </a:rPr>
              <a:t/>
            </a:r>
            <a:br>
              <a:rPr lang="de-DE" sz="20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/>
              </a:rPr>
            </a:br>
            <a:r>
              <a:rPr lang="de-DE" sz="20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/>
              </a:rPr>
              <a:t>	Osthofen</a:t>
            </a:r>
            <a:br>
              <a:rPr lang="de-DE" sz="20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/>
              </a:rPr>
            </a:br>
            <a:r>
              <a:rPr lang="de-DE" sz="20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/>
              </a:rPr>
              <a:t>	</a:t>
            </a:r>
            <a:r>
              <a:rPr lang="de-DE" sz="2000" dirty="0" smtClean="0">
                <a:solidFill>
                  <a:srgbClr val="009900"/>
                </a:solidFill>
                <a:latin typeface="Calibri" panose="020F0502020204030204" pitchFamily="34" charset="0"/>
                <a:sym typeface="Wingdings"/>
              </a:rPr>
              <a:t>Hadamar</a:t>
            </a:r>
            <a:r>
              <a:rPr lang="de-DE" sz="2000" smtClean="0">
                <a:solidFill>
                  <a:schemeClr val="tx1"/>
                </a:solidFill>
                <a:latin typeface="Calibri" panose="020F0502020204030204" pitchFamily="34" charset="0"/>
                <a:sym typeface="Wingdings"/>
              </a:rPr>
              <a:t/>
            </a:r>
            <a:br>
              <a:rPr lang="de-DE" sz="2000" smtClean="0">
                <a:solidFill>
                  <a:schemeClr val="tx1"/>
                </a:solidFill>
                <a:latin typeface="Calibri" panose="020F0502020204030204" pitchFamily="34" charset="0"/>
                <a:sym typeface="Wingdings"/>
              </a:rPr>
            </a:br>
            <a:endParaRPr lang="de-DE" sz="2000" dirty="0" smtClean="0">
              <a:solidFill>
                <a:srgbClr val="009900"/>
              </a:solidFill>
              <a:latin typeface="Calibri" panose="020F0502020204030204" pitchFamily="34" charset="0"/>
              <a:sym typeface="Wingding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9. Mai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LDK Ludwigshafen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901ECB45-595F-47BF-8ECE-80F26245223B}" type="slidenum">
              <a:rPr lang="de-DE" sz="1200" smtClean="0"/>
              <a:pPr algn="r">
                <a:defRPr/>
              </a:pPr>
              <a:t>16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98094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 smtClean="0">
                <a:latin typeface="Calibri" panose="020F0502020204030204" pitchFamily="34" charset="0"/>
              </a:rPr>
              <a:t>Aufhebung Fächerkopplung Informatik</a:t>
            </a:r>
            <a:endParaRPr lang="de-DE" sz="2800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Calibri" panose="020F0502020204030204" pitchFamily="34" charset="0"/>
              </a:rPr>
              <a:t>bisher Informatik im Lehramtsstudium nur mit dem Fach Mathematik oder Physik möglich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871D33"/>
                </a:solidFill>
                <a:latin typeface="Calibri" panose="020F0502020204030204" pitchFamily="34" charset="0"/>
                <a:sym typeface="Wingdings"/>
              </a:rPr>
              <a:t>Seit WiSe 2018/2019 Aufhebung der Fächerkopplung</a:t>
            </a:r>
            <a:br>
              <a:rPr lang="de-DE" sz="2400" b="1" dirty="0" smtClean="0">
                <a:solidFill>
                  <a:srgbClr val="871D33"/>
                </a:solidFill>
                <a:latin typeface="Calibri" panose="020F0502020204030204" pitchFamily="34" charset="0"/>
                <a:sym typeface="Wingdings"/>
              </a:rPr>
            </a:br>
            <a:r>
              <a:rPr lang="de-DE" sz="2400" b="1" dirty="0" smtClean="0">
                <a:solidFill>
                  <a:srgbClr val="871D33"/>
                </a:solidFill>
                <a:latin typeface="Calibri" panose="020F0502020204030204" pitchFamily="34" charset="0"/>
                <a:sym typeface="Wingdings"/>
              </a:rPr>
              <a:t>d.h. Informatik mit jedem anderen Unterrichtsfach studierbar; </a:t>
            </a:r>
            <a:r>
              <a:rPr lang="de-DE" sz="2000" dirty="0" smtClean="0">
                <a:solidFill>
                  <a:srgbClr val="871D33"/>
                </a:solidFill>
                <a:latin typeface="Calibri" panose="020F0502020204030204" pitchFamily="34" charset="0"/>
                <a:sym typeface="Wingdings"/>
              </a:rPr>
              <a:t>dazu </a:t>
            </a:r>
          </a:p>
          <a:p>
            <a:pPr marL="896938" lvl="2" indent="-45243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2000" dirty="0" smtClean="0">
                <a:latin typeface="Calibri" panose="020F0502020204030204" pitchFamily="34" charset="0"/>
                <a:sym typeface="Wingdings"/>
              </a:rPr>
              <a:t>Änderung der Curricularen Standards durch Integration der mathematischen Inhalte in das Informatikstudium</a:t>
            </a:r>
          </a:p>
          <a:p>
            <a:pPr marL="42545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9900"/>
                </a:solidFill>
                <a:latin typeface="Calibri" panose="020F0502020204030204" pitchFamily="34" charset="0"/>
                <a:sym typeface="Wingdings"/>
              </a:rPr>
              <a:t>Erfreuliche Steigerung der Einschreibezahlen</a:t>
            </a:r>
          </a:p>
          <a:p>
            <a:pPr marL="766762">
              <a:buFont typeface="Arial" panose="020B0604020202020204" pitchFamily="34" charset="0"/>
              <a:buChar char="•"/>
              <a:tabLst>
                <a:tab pos="2238375" algn="l"/>
              </a:tabLst>
            </a:pPr>
            <a:r>
              <a:rPr lang="de-DE" sz="2400" b="1" dirty="0" smtClean="0">
                <a:solidFill>
                  <a:srgbClr val="871D33"/>
                </a:solidFill>
                <a:latin typeface="Calibri" panose="020F0502020204030204" pitchFamily="34" charset="0"/>
                <a:sym typeface="Wingdings"/>
              </a:rPr>
              <a:t>JGU Mainz: </a:t>
            </a:r>
            <a:r>
              <a:rPr lang="de-DE" sz="2400" dirty="0" smtClean="0">
                <a:solidFill>
                  <a:srgbClr val="871D33"/>
                </a:solidFill>
                <a:latin typeface="Calibri" panose="020F0502020204030204" pitchFamily="34" charset="0"/>
                <a:sym typeface="Wingdings"/>
              </a:rPr>
              <a:t>WiSe 2017/2018 11 Einschreibungen</a:t>
            </a:r>
            <a:br>
              <a:rPr lang="de-DE" sz="2400" dirty="0" smtClean="0">
                <a:solidFill>
                  <a:srgbClr val="871D33"/>
                </a:solidFill>
                <a:latin typeface="Calibri" panose="020F0502020204030204" pitchFamily="34" charset="0"/>
                <a:sym typeface="Wingdings"/>
              </a:rPr>
            </a:br>
            <a:r>
              <a:rPr lang="de-DE" sz="2400" dirty="0" smtClean="0">
                <a:solidFill>
                  <a:srgbClr val="871D33"/>
                </a:solidFill>
                <a:latin typeface="Calibri" panose="020F0502020204030204" pitchFamily="34" charset="0"/>
                <a:sym typeface="Wingdings"/>
              </a:rPr>
              <a:t>	</a:t>
            </a:r>
            <a:r>
              <a:rPr lang="de-DE" sz="2400" b="1" dirty="0" smtClean="0">
                <a:solidFill>
                  <a:srgbClr val="009900"/>
                </a:solidFill>
                <a:latin typeface="Calibri" panose="020F0502020204030204" pitchFamily="34" charset="0"/>
                <a:sym typeface="Wingdings"/>
              </a:rPr>
              <a:t>WiSe 2018/2019 </a:t>
            </a:r>
            <a:r>
              <a:rPr lang="de-DE" sz="2400" dirty="0" smtClean="0">
                <a:solidFill>
                  <a:srgbClr val="009900"/>
                </a:solidFill>
                <a:latin typeface="Calibri" panose="020F0502020204030204" pitchFamily="34" charset="0"/>
                <a:sym typeface="Wingdings"/>
              </a:rPr>
              <a:t> 30  </a:t>
            </a:r>
            <a:r>
              <a:rPr lang="de-DE" sz="2400" dirty="0" smtClean="0">
                <a:solidFill>
                  <a:srgbClr val="871D33"/>
                </a:solidFill>
                <a:latin typeface="Calibri" panose="020F0502020204030204" pitchFamily="34" charset="0"/>
                <a:sym typeface="Wingdings"/>
              </a:rPr>
              <a:t>&gt;&gt; </a:t>
            </a:r>
            <a:r>
              <a:rPr lang="de-DE" sz="2400" b="1" dirty="0" smtClean="0">
                <a:solidFill>
                  <a:srgbClr val="009900"/>
                </a:solidFill>
                <a:latin typeface="Calibri" panose="020F0502020204030204" pitchFamily="34" charset="0"/>
                <a:sym typeface="Wingdings"/>
              </a:rPr>
              <a:t>Verdreifachung</a:t>
            </a:r>
          </a:p>
          <a:p>
            <a:pPr marL="766762">
              <a:buFont typeface="Arial" panose="020B0604020202020204" pitchFamily="34" charset="0"/>
              <a:buChar char="•"/>
              <a:tabLst>
                <a:tab pos="2238375" algn="l"/>
              </a:tabLst>
            </a:pPr>
            <a:r>
              <a:rPr lang="de-DE" sz="2400" b="1" dirty="0" smtClean="0">
                <a:solidFill>
                  <a:srgbClr val="871D33"/>
                </a:solidFill>
                <a:latin typeface="Calibri" panose="020F0502020204030204" pitchFamily="34" charset="0"/>
              </a:rPr>
              <a:t>andere Unis (KL und TR): leichter Anstieg</a:t>
            </a:r>
            <a:endParaRPr lang="de-DE" sz="2400" b="1" dirty="0">
              <a:solidFill>
                <a:srgbClr val="871D33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9. Mai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LDK Ludwigshafen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901ECB45-595F-47BF-8ECE-80F26245223B}" type="slidenum">
              <a:rPr lang="de-DE" sz="1200" smtClean="0"/>
              <a:pPr algn="r">
                <a:defRPr/>
              </a:pPr>
              <a:t>17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337353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2254" y="438151"/>
            <a:ext cx="5242372" cy="923925"/>
          </a:xfrm>
          <a:effectLst/>
        </p:spPr>
        <p:txBody>
          <a:bodyPr/>
          <a:lstStyle/>
          <a:p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Leuchtturmprojekt </a:t>
            </a:r>
            <a:r>
              <a:rPr lang="de-DE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DiBi</a:t>
            </a: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im VD</a:t>
            </a:r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977"/>
            <a:ext cx="864096" cy="102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uppieren 16"/>
          <p:cNvGrpSpPr/>
          <p:nvPr/>
        </p:nvGrpSpPr>
        <p:grpSpPr>
          <a:xfrm>
            <a:off x="-180527" y="1700808"/>
            <a:ext cx="6672063" cy="2003812"/>
            <a:chOff x="-180527" y="1700808"/>
            <a:chExt cx="6672063" cy="2003812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-180527" y="2060848"/>
              <a:ext cx="6672063" cy="1643772"/>
              <a:chOff x="-180527" y="2060848"/>
              <a:chExt cx="6672063" cy="1643772"/>
            </a:xfrm>
          </p:grpSpPr>
          <p:sp>
            <p:nvSpPr>
              <p:cNvPr id="6" name="Eingekerbter Pfeil nach rechts 5"/>
              <p:cNvSpPr/>
              <p:nvPr/>
            </p:nvSpPr>
            <p:spPr>
              <a:xfrm>
                <a:off x="395536" y="2396817"/>
                <a:ext cx="6096000" cy="928012"/>
              </a:xfrm>
              <a:prstGeom prst="notchedRightArrow">
                <a:avLst/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" name="Freihandform 6"/>
              <p:cNvSpPr/>
              <p:nvPr/>
            </p:nvSpPr>
            <p:spPr>
              <a:xfrm rot="16200000">
                <a:off x="-518581" y="2398902"/>
                <a:ext cx="1604119" cy="928012"/>
              </a:xfrm>
              <a:custGeom>
                <a:avLst/>
                <a:gdLst>
                  <a:gd name="connsiteX0" fmla="*/ 0 w 1768078"/>
                  <a:gd name="connsiteY0" fmla="*/ 0 h 928012"/>
                  <a:gd name="connsiteX1" fmla="*/ 1768078 w 1768078"/>
                  <a:gd name="connsiteY1" fmla="*/ 0 h 928012"/>
                  <a:gd name="connsiteX2" fmla="*/ 1768078 w 1768078"/>
                  <a:gd name="connsiteY2" fmla="*/ 928012 h 928012"/>
                  <a:gd name="connsiteX3" fmla="*/ 0 w 1768078"/>
                  <a:gd name="connsiteY3" fmla="*/ 928012 h 928012"/>
                  <a:gd name="connsiteX4" fmla="*/ 0 w 1768078"/>
                  <a:gd name="connsiteY4" fmla="*/ 0 h 928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078" h="928012">
                    <a:moveTo>
                      <a:pt x="0" y="0"/>
                    </a:moveTo>
                    <a:lnTo>
                      <a:pt x="1768078" y="0"/>
                    </a:lnTo>
                    <a:lnTo>
                      <a:pt x="1768078" y="928012"/>
                    </a:lnTo>
                    <a:lnTo>
                      <a:pt x="0" y="92801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34696" tIns="234696" rIns="234696" bIns="234696" numCol="1" spcCol="1270" anchor="b" anchorCtr="0">
                <a:noAutofit/>
              </a:bodyPr>
              <a:lstStyle/>
              <a:p>
                <a:pPr lvl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4000" b="1" kern="1200" dirty="0" smtClean="0">
                    <a:solidFill>
                      <a:schemeClr val="accent4">
                        <a:lumMod val="75000"/>
                        <a:lumOff val="25000"/>
                      </a:schemeClr>
                    </a:solidFill>
                  </a:rPr>
                  <a:t>TUK</a:t>
                </a:r>
                <a:endParaRPr lang="de-DE" sz="4000" b="1" kern="1200" dirty="0">
                  <a:solidFill>
                    <a:schemeClr val="accent4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" name="Ellipse 7"/>
              <p:cNvSpPr/>
              <p:nvPr/>
            </p:nvSpPr>
            <p:spPr>
              <a:xfrm>
                <a:off x="1166252" y="2744822"/>
                <a:ext cx="232003" cy="232003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Ellipse 9"/>
              <p:cNvSpPr/>
              <p:nvPr/>
            </p:nvSpPr>
            <p:spPr>
              <a:xfrm>
                <a:off x="3022734" y="2744822"/>
                <a:ext cx="232003" cy="232003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Ellipse 11"/>
              <p:cNvSpPr/>
              <p:nvPr/>
            </p:nvSpPr>
            <p:spPr>
              <a:xfrm>
                <a:off x="4879216" y="2744822"/>
                <a:ext cx="232003" cy="232003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680" y="3160143"/>
                <a:ext cx="1228016" cy="392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1525" y="3151382"/>
                <a:ext cx="1167383" cy="553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365" y="1700808"/>
              <a:ext cx="1480739" cy="889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uppieren 17"/>
          <p:cNvGrpSpPr/>
          <p:nvPr/>
        </p:nvGrpSpPr>
        <p:grpSpPr>
          <a:xfrm>
            <a:off x="5796136" y="1772816"/>
            <a:ext cx="3425252" cy="3400152"/>
            <a:chOff x="5796136" y="1772816"/>
            <a:chExt cx="3425252" cy="3400152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1772816"/>
              <a:ext cx="1193004" cy="71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Eingekerbter Pfeil nach rechts 20"/>
            <p:cNvSpPr/>
            <p:nvPr/>
          </p:nvSpPr>
          <p:spPr>
            <a:xfrm>
              <a:off x="6491536" y="2328893"/>
              <a:ext cx="2448272" cy="1099107"/>
            </a:xfrm>
            <a:prstGeom prst="notched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2132856"/>
              <a:ext cx="1968244" cy="2880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0328" y="1949576"/>
              <a:ext cx="1228016" cy="392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feld 12"/>
            <p:cNvSpPr txBox="1"/>
            <p:nvPr/>
          </p:nvSpPr>
          <p:spPr>
            <a:xfrm>
              <a:off x="7593646" y="1875254"/>
              <a:ext cx="714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</a:t>
              </a:r>
              <a:endParaRPr lang="de-DE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aphicFrame>
          <p:nvGraphicFramePr>
            <p:cNvPr id="30" name="Diagramm 29"/>
            <p:cNvGraphicFramePr/>
            <p:nvPr>
              <p:extLst>
                <p:ext uri="{D42A27DB-BD31-4B8C-83A1-F6EECF244321}">
                  <p14:modId xmlns:p14="http://schemas.microsoft.com/office/powerpoint/2010/main" val="3639453675"/>
                </p:ext>
              </p:extLst>
            </p:nvPr>
          </p:nvGraphicFramePr>
          <p:xfrm>
            <a:off x="5796136" y="2852936"/>
            <a:ext cx="3264024" cy="23200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5" name="Textfeld 4"/>
            <p:cNvSpPr txBox="1"/>
            <p:nvPr/>
          </p:nvSpPr>
          <p:spPr>
            <a:xfrm>
              <a:off x="6168601" y="4365104"/>
              <a:ext cx="222689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200" b="1" dirty="0" smtClean="0">
                  <a:solidFill>
                    <a:srgbClr val="FF0000"/>
                  </a:solidFill>
                </a:rPr>
                <a:t>Digitalisierung </a:t>
              </a:r>
              <a:br>
                <a:rPr lang="de-DE" sz="2200" b="1" dirty="0" smtClean="0">
                  <a:solidFill>
                    <a:srgbClr val="FF0000"/>
                  </a:solidFill>
                </a:rPr>
              </a:br>
              <a:r>
                <a:rPr lang="de-DE" sz="2200" b="1" dirty="0" smtClean="0">
                  <a:solidFill>
                    <a:srgbClr val="FF0000"/>
                  </a:solidFill>
                </a:rPr>
                <a:t>im VD</a:t>
              </a:r>
              <a:endParaRPr lang="de-DE" sz="2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-150124" y="3853160"/>
            <a:ext cx="6658999" cy="2320032"/>
            <a:chOff x="-167463" y="3933056"/>
            <a:chExt cx="6658999" cy="2320032"/>
          </a:xfrm>
        </p:grpSpPr>
        <p:graphicFrame>
          <p:nvGraphicFramePr>
            <p:cNvPr id="29" name="Diagramm 28"/>
            <p:cNvGraphicFramePr/>
            <p:nvPr>
              <p:extLst>
                <p:ext uri="{D42A27DB-BD31-4B8C-83A1-F6EECF244321}">
                  <p14:modId xmlns:p14="http://schemas.microsoft.com/office/powerpoint/2010/main" val="2172514737"/>
                </p:ext>
              </p:extLst>
            </p:nvPr>
          </p:nvGraphicFramePr>
          <p:xfrm>
            <a:off x="395536" y="3933056"/>
            <a:ext cx="6096000" cy="23200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14" name="Textfeld 13"/>
            <p:cNvSpPr txBox="1"/>
            <p:nvPr/>
          </p:nvSpPr>
          <p:spPr>
            <a:xfrm rot="16200000">
              <a:off x="-305001" y="4689742"/>
              <a:ext cx="9829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000" b="1" dirty="0" smtClean="0"/>
                <a:t>BM</a:t>
              </a:r>
              <a:endParaRPr lang="de-DE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025805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34" y="476672"/>
            <a:ext cx="5075723" cy="5976516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438151"/>
            <a:ext cx="5472608" cy="923925"/>
          </a:xfrm>
        </p:spPr>
        <p:txBody>
          <a:bodyPr/>
          <a:lstStyle/>
          <a:p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Struktur – </a:t>
            </a: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Überblick</a:t>
            </a:r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977"/>
            <a:ext cx="864096" cy="102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85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1" y="438151"/>
            <a:ext cx="5838825" cy="1478681"/>
          </a:xfrm>
        </p:spPr>
        <p:txBody>
          <a:bodyPr/>
          <a:lstStyle/>
          <a:p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smtClean="0">
                <a:latin typeface="Calibri" panose="020F0502020204030204" pitchFamily="34" charset="0"/>
              </a:rPr>
              <a:t>Bund-Länder-Vereinbarung </a:t>
            </a:r>
            <a:r>
              <a:rPr lang="de-DE" sz="2400" b="1" dirty="0">
                <a:latin typeface="Calibri" panose="020F0502020204030204" pitchFamily="34" charset="0"/>
              </a:rPr>
              <a:t>„Qualitätsoffensive Lehrerbildung“</a:t>
            </a:r>
            <a:r>
              <a:rPr lang="de-DE" b="1" dirty="0">
                <a:latin typeface="Calibri" panose="020F0502020204030204" pitchFamily="34" charset="0"/>
              </a:rPr>
              <a:t/>
            </a:r>
            <a:br>
              <a:rPr lang="de-DE" b="1" dirty="0">
                <a:latin typeface="Calibri" panose="020F0502020204030204" pitchFamily="34" charset="0"/>
              </a:rPr>
            </a:b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Ziele</a:t>
            </a:r>
          </a:p>
          <a:p>
            <a:pPr marL="0" indent="0"/>
            <a:r>
              <a:rPr lang="de-DE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Verbesserung </a:t>
            </a:r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</a:rPr>
              <a:t>der Lehrerbildung: </a:t>
            </a:r>
            <a:r>
              <a:rPr lang="de-DE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Praxisbezug, Fachlichkeit, Fachdidaktik, </a:t>
            </a:r>
            <a:r>
              <a:rPr lang="de-DE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Bildungswiss</a:t>
            </a:r>
            <a:r>
              <a:rPr lang="de-DE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., Digitalisierung, Heterogenität </a:t>
            </a:r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</a:rPr>
              <a:t>und Inklusion, </a:t>
            </a:r>
            <a:r>
              <a:rPr lang="de-DE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Beratung von Studierenden, bundesweite Vergleichbarkeit </a:t>
            </a:r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</a:rPr>
              <a:t>und </a:t>
            </a:r>
            <a:r>
              <a:rPr lang="de-DE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Anerkennung</a:t>
            </a:r>
          </a:p>
          <a:p>
            <a:r>
              <a:rPr lang="de-DE" sz="1800" u="sng" dirty="0">
                <a:solidFill>
                  <a:schemeClr val="tx1"/>
                </a:solidFill>
                <a:latin typeface="Calibri" panose="020F0502020204030204" pitchFamily="34" charset="0"/>
              </a:rPr>
              <a:t>Volumen</a:t>
            </a:r>
            <a:endParaRPr lang="de-DE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/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</a:rPr>
              <a:t>500 </a:t>
            </a:r>
            <a:r>
              <a:rPr lang="de-DE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Mio. </a:t>
            </a:r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</a:rPr>
              <a:t>Euro über 10 </a:t>
            </a:r>
            <a:r>
              <a:rPr lang="de-DE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Jahre</a:t>
            </a:r>
          </a:p>
          <a:p>
            <a:r>
              <a:rPr lang="de-DE" sz="1800" u="sng" dirty="0">
                <a:solidFill>
                  <a:schemeClr val="tx1"/>
                </a:solidFill>
                <a:latin typeface="Calibri" panose="020F0502020204030204" pitchFamily="34" charset="0"/>
              </a:rPr>
              <a:t>Verfahren</a:t>
            </a:r>
            <a:endParaRPr lang="de-DE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lvl="0" indent="0"/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</a:rPr>
              <a:t>Auswahlgremium </a:t>
            </a:r>
            <a:r>
              <a:rPr lang="de-DE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(insb. aus Wissenschaft) entscheidet über Projektanträge</a:t>
            </a:r>
            <a:endParaRPr lang="de-DE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/>
            <a:r>
              <a:rPr lang="de-DE" sz="18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Förderphasen</a:t>
            </a:r>
            <a:endParaRPr lang="de-DE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</a:rPr>
              <a:t>2015 bis </a:t>
            </a:r>
            <a:r>
              <a:rPr lang="de-DE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2019</a:t>
            </a:r>
            <a:endParaRPr lang="de-DE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</a:rPr>
              <a:t>2019 bis 2023 </a:t>
            </a:r>
            <a:r>
              <a:rPr lang="de-DE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(zusätzliche Auswahlrunde: Digitalisierung / </a:t>
            </a:r>
            <a:r>
              <a:rPr lang="de-DE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berufl</a:t>
            </a:r>
            <a:r>
              <a:rPr lang="de-DE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Lehramt)</a:t>
            </a:r>
            <a:endParaRPr lang="de-DE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/>
            <a:endParaRPr lang="de-DE" sz="1800" dirty="0"/>
          </a:p>
          <a:p>
            <a:pPr marL="358775" indent="-358775"/>
            <a:endParaRPr lang="de-DE" sz="2000" dirty="0"/>
          </a:p>
          <a:p>
            <a:endParaRPr lang="de-DE" sz="2000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9. Mai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LDK Ludwigshafen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901ECB45-595F-47BF-8ECE-80F26245223B}" type="slidenum">
              <a:rPr lang="de-DE" smtClean="0"/>
              <a:pPr algn="r"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0822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438151"/>
            <a:ext cx="5472608" cy="923925"/>
          </a:xfrm>
        </p:spPr>
        <p:txBody>
          <a:bodyPr/>
          <a:lstStyle/>
          <a:p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Struktur – </a:t>
            </a: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Fachgruppen</a:t>
            </a:r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977"/>
            <a:ext cx="864096" cy="102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sz="2400" dirty="0" smtClean="0">
                <a:solidFill>
                  <a:srgbClr val="871D33"/>
                </a:solidFill>
                <a:latin typeface="Calibri" panose="020F0502020204030204" pitchFamily="34" charset="0"/>
              </a:rPr>
              <a:t>Fachgruppen (bestehend aus Vertreterinnen/Vertretern aus Universität und Studienseminaren):</a:t>
            </a:r>
          </a:p>
          <a:p>
            <a:pPr marL="0" indent="0"/>
            <a:endParaRPr lang="de-DE" sz="2400" dirty="0" smtClean="0">
              <a:solidFill>
                <a:srgbClr val="871D33"/>
              </a:solidFill>
            </a:endParaRPr>
          </a:p>
          <a:p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229852"/>
              </p:ext>
            </p:extLst>
          </p:nvPr>
        </p:nvGraphicFramePr>
        <p:xfrm>
          <a:off x="827586" y="2766540"/>
          <a:ext cx="6624736" cy="3742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3312368"/>
              </a:tblGrid>
              <a:tr h="41584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anose="020F0502020204030204" pitchFamily="34" charset="0"/>
                        </a:rPr>
                        <a:t>bereits bestehend</a:t>
                      </a:r>
                      <a:endParaRPr lang="de-DE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anose="020F0502020204030204" pitchFamily="34" charset="0"/>
                        </a:rPr>
                        <a:t>in</a:t>
                      </a:r>
                      <a:r>
                        <a:rPr lang="de-DE" baseline="0" dirty="0" smtClean="0">
                          <a:latin typeface="Calibri" panose="020F0502020204030204" pitchFamily="34" charset="0"/>
                        </a:rPr>
                        <a:t> Vorbereitung</a:t>
                      </a:r>
                      <a:endParaRPr lang="de-DE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1584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Biologie</a:t>
                      </a:r>
                      <a:endParaRPr lang="de-DE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Bildungswissenschaften</a:t>
                      </a:r>
                      <a:endParaRPr lang="de-DE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1584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Chemie</a:t>
                      </a:r>
                      <a:endParaRPr lang="de-DE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Demokratieerziehung</a:t>
                      </a:r>
                      <a:endParaRPr lang="de-DE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1584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Elektrotechnik</a:t>
                      </a:r>
                      <a:endParaRPr lang="de-DE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NaWi</a:t>
                      </a:r>
                      <a:endParaRPr lang="de-DE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1584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Geografie</a:t>
                      </a:r>
                      <a:endParaRPr lang="de-DE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8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Gesundheit</a:t>
                      </a:r>
                      <a:endParaRPr lang="de-DE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84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Informatik</a:t>
                      </a:r>
                      <a:endParaRPr lang="de-DE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84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Mathematik</a:t>
                      </a:r>
                      <a:endParaRPr lang="de-DE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84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Physik</a:t>
                      </a:r>
                      <a:endParaRPr lang="de-DE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6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438151"/>
            <a:ext cx="5472608" cy="923925"/>
          </a:xfrm>
        </p:spPr>
        <p:txBody>
          <a:bodyPr/>
          <a:lstStyle/>
          <a:p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Ziele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977"/>
            <a:ext cx="864096" cy="102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Förderung des Einsatzes </a:t>
            </a:r>
            <a:r>
              <a:rPr lang="de-DE" sz="180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von digitalen Medien </a:t>
            </a:r>
            <a:r>
              <a:rPr lang="de-DE" sz="18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 </a:t>
            </a:r>
            <a:r>
              <a:rPr lang="de-DE" sz="180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der Lehrkräfteausbildung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Ausbau digitaler </a:t>
            </a:r>
            <a:r>
              <a:rPr lang="de-DE" sz="1800" dirty="0">
                <a:solidFill>
                  <a:srgbClr val="0000FF"/>
                </a:solidFill>
                <a:latin typeface="Calibri" panose="020F0502020204030204" pitchFamily="34" charset="0"/>
              </a:rPr>
              <a:t>Kompetenzen </a:t>
            </a:r>
            <a:r>
              <a:rPr lang="de-DE" sz="1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von Anwärterinnen und Anwärtern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Schwerpunkte: Nutzung</a:t>
            </a:r>
            <a:r>
              <a:rPr lang="de-DE" sz="180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de-DE" sz="18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Beurteilung </a:t>
            </a:r>
            <a:r>
              <a:rPr lang="de-DE" sz="180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und </a:t>
            </a:r>
            <a:r>
              <a:rPr lang="de-DE" sz="18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Entwicklung </a:t>
            </a:r>
            <a:r>
              <a:rPr lang="de-DE" sz="180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von </a:t>
            </a:r>
            <a:r>
              <a:rPr lang="de-DE" sz="18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digitalen Medien/ Konzepten </a:t>
            </a:r>
            <a:r>
              <a:rPr lang="de-DE" sz="180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und deren Einsatz in </a:t>
            </a:r>
            <a:r>
              <a:rPr lang="de-DE" sz="18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Ausbildung </a:t>
            </a:r>
            <a:r>
              <a:rPr lang="de-DE" sz="180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und </a:t>
            </a:r>
            <a:r>
              <a:rPr lang="de-DE" sz="18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Unterricht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Evaluation medialer Tools hinsichtlich eines Mehrwerts gegenüber klassischen Verfahren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Entwicklung digitaler Tools zur effektiven Organisation von Ausbildung in Studienseminar und Schule</a:t>
            </a:r>
            <a:endParaRPr lang="de-DE" sz="1800" dirty="0">
              <a:solidFill>
                <a:schemeClr val="accent4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digitale Plattform zum Austausch digitaler Medien und Konzepten für Unterricht und Ausbildung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Grundlage</a:t>
            </a:r>
            <a:r>
              <a:rPr lang="de-DE" sz="180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de-DE" sz="18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Europäischer Rahmen für die Digitale Kompetenz von Lehrenden - DigCompEdu </a:t>
            </a:r>
            <a:endParaRPr lang="de-DE" sz="1800" dirty="0">
              <a:solidFill>
                <a:schemeClr val="accent4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70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marL="0" indent="0"/>
            <a:endParaRPr lang="de-DE" sz="120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2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438151"/>
            <a:ext cx="5472608" cy="923925"/>
          </a:xfrm>
        </p:spPr>
        <p:txBody>
          <a:bodyPr/>
          <a:lstStyle/>
          <a:p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Zeitlicher Ablauf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977"/>
            <a:ext cx="864096" cy="102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 </a:t>
            </a:r>
          </a:p>
        </p:txBody>
      </p:sp>
      <p:sp>
        <p:nvSpPr>
          <p:cNvPr id="7" name="Freihandform 6"/>
          <p:cNvSpPr/>
          <p:nvPr/>
        </p:nvSpPr>
        <p:spPr>
          <a:xfrm>
            <a:off x="1056717" y="2134321"/>
            <a:ext cx="1994530" cy="1196718"/>
          </a:xfrm>
          <a:custGeom>
            <a:avLst/>
            <a:gdLst>
              <a:gd name="connsiteX0" fmla="*/ 0 w 1994530"/>
              <a:gd name="connsiteY0" fmla="*/ 0 h 1196718"/>
              <a:gd name="connsiteX1" fmla="*/ 1994530 w 1994530"/>
              <a:gd name="connsiteY1" fmla="*/ 0 h 1196718"/>
              <a:gd name="connsiteX2" fmla="*/ 1994530 w 1994530"/>
              <a:gd name="connsiteY2" fmla="*/ 1196718 h 1196718"/>
              <a:gd name="connsiteX3" fmla="*/ 0 w 1994530"/>
              <a:gd name="connsiteY3" fmla="*/ 1196718 h 1196718"/>
              <a:gd name="connsiteX4" fmla="*/ 0 w 1994530"/>
              <a:gd name="connsiteY4" fmla="*/ 0 h 119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4530" h="1196718">
                <a:moveTo>
                  <a:pt x="0" y="0"/>
                </a:moveTo>
                <a:lnTo>
                  <a:pt x="1994530" y="0"/>
                </a:lnTo>
                <a:lnTo>
                  <a:pt x="1994530" y="1196718"/>
                </a:lnTo>
                <a:lnTo>
                  <a:pt x="0" y="119671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0" kern="1200" dirty="0" smtClean="0">
                <a:latin typeface="Calibri" panose="020F0502020204030204" pitchFamily="34" charset="0"/>
              </a:rPr>
              <a:t>19. März 2019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0" kern="1200" dirty="0" smtClean="0">
                <a:latin typeface="Calibri" panose="020F0502020204030204" pitchFamily="34" charset="0"/>
              </a:rPr>
              <a:t>Auftaktveranstaltung</a:t>
            </a:r>
            <a:endParaRPr lang="de-DE" sz="1400" b="0" kern="1200" dirty="0">
              <a:latin typeface="Calibri" panose="020F0502020204030204" pitchFamily="34" charset="0"/>
            </a:endParaRPr>
          </a:p>
        </p:txBody>
      </p:sp>
      <p:sp>
        <p:nvSpPr>
          <p:cNvPr id="8" name="Freihandform 7"/>
          <p:cNvSpPr/>
          <p:nvPr/>
        </p:nvSpPr>
        <p:spPr>
          <a:xfrm>
            <a:off x="3250698" y="2134321"/>
            <a:ext cx="1994530" cy="1196718"/>
          </a:xfrm>
          <a:custGeom>
            <a:avLst/>
            <a:gdLst>
              <a:gd name="connsiteX0" fmla="*/ 0 w 1994530"/>
              <a:gd name="connsiteY0" fmla="*/ 0 h 1196718"/>
              <a:gd name="connsiteX1" fmla="*/ 1994530 w 1994530"/>
              <a:gd name="connsiteY1" fmla="*/ 0 h 1196718"/>
              <a:gd name="connsiteX2" fmla="*/ 1994530 w 1994530"/>
              <a:gd name="connsiteY2" fmla="*/ 1196718 h 1196718"/>
              <a:gd name="connsiteX3" fmla="*/ 0 w 1994530"/>
              <a:gd name="connsiteY3" fmla="*/ 1196718 h 1196718"/>
              <a:gd name="connsiteX4" fmla="*/ 0 w 1994530"/>
              <a:gd name="connsiteY4" fmla="*/ 0 h 119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4530" h="1196718">
                <a:moveTo>
                  <a:pt x="0" y="0"/>
                </a:moveTo>
                <a:lnTo>
                  <a:pt x="1994530" y="0"/>
                </a:lnTo>
                <a:lnTo>
                  <a:pt x="1994530" y="1196718"/>
                </a:lnTo>
                <a:lnTo>
                  <a:pt x="0" y="11967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 smtClean="0">
                <a:latin typeface="Calibri" panose="020F0502020204030204" pitchFamily="34" charset="0"/>
              </a:rPr>
              <a:t>April 2019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 smtClean="0">
                <a:latin typeface="Calibri" panose="020F0502020204030204" pitchFamily="34" charset="0"/>
              </a:rPr>
              <a:t>1.Planungssitzung</a:t>
            </a:r>
            <a:endParaRPr lang="de-DE" sz="1400" kern="1200" dirty="0">
              <a:latin typeface="Calibri" panose="020F0502020204030204" pitchFamily="34" charset="0"/>
            </a:endParaRPr>
          </a:p>
        </p:txBody>
      </p:sp>
      <p:sp>
        <p:nvSpPr>
          <p:cNvPr id="9" name="Freihandform 8"/>
          <p:cNvSpPr/>
          <p:nvPr/>
        </p:nvSpPr>
        <p:spPr>
          <a:xfrm>
            <a:off x="5444682" y="2134321"/>
            <a:ext cx="1994530" cy="1196718"/>
          </a:xfrm>
          <a:custGeom>
            <a:avLst/>
            <a:gdLst>
              <a:gd name="connsiteX0" fmla="*/ 0 w 1994530"/>
              <a:gd name="connsiteY0" fmla="*/ 0 h 1196718"/>
              <a:gd name="connsiteX1" fmla="*/ 1994530 w 1994530"/>
              <a:gd name="connsiteY1" fmla="*/ 0 h 1196718"/>
              <a:gd name="connsiteX2" fmla="*/ 1994530 w 1994530"/>
              <a:gd name="connsiteY2" fmla="*/ 1196718 h 1196718"/>
              <a:gd name="connsiteX3" fmla="*/ 0 w 1994530"/>
              <a:gd name="connsiteY3" fmla="*/ 1196718 h 1196718"/>
              <a:gd name="connsiteX4" fmla="*/ 0 w 1994530"/>
              <a:gd name="connsiteY4" fmla="*/ 0 h 119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4530" h="1196718">
                <a:moveTo>
                  <a:pt x="0" y="0"/>
                </a:moveTo>
                <a:lnTo>
                  <a:pt x="1994530" y="0"/>
                </a:lnTo>
                <a:lnTo>
                  <a:pt x="1994530" y="1196718"/>
                </a:lnTo>
                <a:lnTo>
                  <a:pt x="0" y="11967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500" kern="1200" dirty="0" smtClean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 smtClean="0">
                <a:latin typeface="Calibri" panose="020F0502020204030204" pitchFamily="34" charset="0"/>
              </a:rPr>
              <a:t>Mai 2019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 smtClean="0">
                <a:latin typeface="Calibri" panose="020F0502020204030204" pitchFamily="34" charset="0"/>
              </a:rPr>
              <a:t>2. Planungssitzung</a:t>
            </a:r>
            <a:r>
              <a:rPr lang="de-DE" sz="1500" kern="1200" dirty="0" smtClean="0"/>
              <a:t>		</a:t>
            </a:r>
            <a:endParaRPr lang="de-DE" sz="1500" kern="1200" dirty="0"/>
          </a:p>
        </p:txBody>
      </p:sp>
      <p:sp>
        <p:nvSpPr>
          <p:cNvPr id="10" name="Freihandform 9"/>
          <p:cNvSpPr/>
          <p:nvPr/>
        </p:nvSpPr>
        <p:spPr>
          <a:xfrm>
            <a:off x="1056717" y="3530492"/>
            <a:ext cx="1994530" cy="1196718"/>
          </a:xfrm>
          <a:custGeom>
            <a:avLst/>
            <a:gdLst>
              <a:gd name="connsiteX0" fmla="*/ 0 w 1994530"/>
              <a:gd name="connsiteY0" fmla="*/ 0 h 1196718"/>
              <a:gd name="connsiteX1" fmla="*/ 1994530 w 1994530"/>
              <a:gd name="connsiteY1" fmla="*/ 0 h 1196718"/>
              <a:gd name="connsiteX2" fmla="*/ 1994530 w 1994530"/>
              <a:gd name="connsiteY2" fmla="*/ 1196718 h 1196718"/>
              <a:gd name="connsiteX3" fmla="*/ 0 w 1994530"/>
              <a:gd name="connsiteY3" fmla="*/ 1196718 h 1196718"/>
              <a:gd name="connsiteX4" fmla="*/ 0 w 1994530"/>
              <a:gd name="connsiteY4" fmla="*/ 0 h 119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4530" h="1196718">
                <a:moveTo>
                  <a:pt x="0" y="0"/>
                </a:moveTo>
                <a:lnTo>
                  <a:pt x="1994530" y="0"/>
                </a:lnTo>
                <a:lnTo>
                  <a:pt x="1994530" y="1196718"/>
                </a:lnTo>
                <a:lnTo>
                  <a:pt x="0" y="11967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400" kern="1200" dirty="0" smtClean="0"/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 smtClean="0">
                <a:latin typeface="Calibri" panose="020F0502020204030204" pitchFamily="34" charset="0"/>
              </a:rPr>
              <a:t>August / Dezember 2019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 smtClean="0">
                <a:latin typeface="Calibri" panose="020F0502020204030204" pitchFamily="34" charset="0"/>
              </a:rPr>
              <a:t>    Austauschsitzungen</a:t>
            </a:r>
            <a:r>
              <a:rPr lang="de-DE" sz="1400" kern="1200" dirty="0" smtClean="0"/>
              <a:t>		</a:t>
            </a:r>
            <a:endParaRPr lang="de-DE" sz="1400" kern="1200" dirty="0"/>
          </a:p>
        </p:txBody>
      </p:sp>
      <p:sp>
        <p:nvSpPr>
          <p:cNvPr id="11" name="Freihandform 10"/>
          <p:cNvSpPr/>
          <p:nvPr/>
        </p:nvSpPr>
        <p:spPr>
          <a:xfrm>
            <a:off x="3250698" y="3530492"/>
            <a:ext cx="1994530" cy="1196718"/>
          </a:xfrm>
          <a:custGeom>
            <a:avLst/>
            <a:gdLst>
              <a:gd name="connsiteX0" fmla="*/ 0 w 1994530"/>
              <a:gd name="connsiteY0" fmla="*/ 0 h 1196718"/>
              <a:gd name="connsiteX1" fmla="*/ 1994530 w 1994530"/>
              <a:gd name="connsiteY1" fmla="*/ 0 h 1196718"/>
              <a:gd name="connsiteX2" fmla="*/ 1994530 w 1994530"/>
              <a:gd name="connsiteY2" fmla="*/ 1196718 h 1196718"/>
              <a:gd name="connsiteX3" fmla="*/ 0 w 1994530"/>
              <a:gd name="connsiteY3" fmla="*/ 1196718 h 1196718"/>
              <a:gd name="connsiteX4" fmla="*/ 0 w 1994530"/>
              <a:gd name="connsiteY4" fmla="*/ 0 h 119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4530" h="1196718">
                <a:moveTo>
                  <a:pt x="0" y="0"/>
                </a:moveTo>
                <a:lnTo>
                  <a:pt x="1994530" y="0"/>
                </a:lnTo>
                <a:lnTo>
                  <a:pt x="1994530" y="1196718"/>
                </a:lnTo>
                <a:lnTo>
                  <a:pt x="0" y="119671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 smtClean="0">
                <a:latin typeface="Calibri" panose="020F0502020204030204" pitchFamily="34" charset="0"/>
              </a:rPr>
              <a:t>September 2019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 smtClean="0">
                <a:latin typeface="Calibri" panose="020F0502020204030204" pitchFamily="34" charset="0"/>
              </a:rPr>
              <a:t>BAK Bundestagung-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 smtClean="0">
                <a:latin typeface="Calibri" panose="020F0502020204030204" pitchFamily="34" charset="0"/>
              </a:rPr>
              <a:t>Vorstellung der Zwischenergebnisse</a:t>
            </a:r>
            <a:endParaRPr lang="de-DE" sz="1400" kern="1200" dirty="0">
              <a:latin typeface="Calibri" panose="020F0502020204030204" pitchFamily="34" charset="0"/>
            </a:endParaRPr>
          </a:p>
        </p:txBody>
      </p:sp>
      <p:sp>
        <p:nvSpPr>
          <p:cNvPr id="12" name="Freihandform 11"/>
          <p:cNvSpPr/>
          <p:nvPr/>
        </p:nvSpPr>
        <p:spPr>
          <a:xfrm>
            <a:off x="5444682" y="3530492"/>
            <a:ext cx="1994530" cy="1196718"/>
          </a:xfrm>
          <a:custGeom>
            <a:avLst/>
            <a:gdLst>
              <a:gd name="connsiteX0" fmla="*/ 0 w 1994530"/>
              <a:gd name="connsiteY0" fmla="*/ 0 h 1196718"/>
              <a:gd name="connsiteX1" fmla="*/ 1994530 w 1994530"/>
              <a:gd name="connsiteY1" fmla="*/ 0 h 1196718"/>
              <a:gd name="connsiteX2" fmla="*/ 1994530 w 1994530"/>
              <a:gd name="connsiteY2" fmla="*/ 1196718 h 1196718"/>
              <a:gd name="connsiteX3" fmla="*/ 0 w 1994530"/>
              <a:gd name="connsiteY3" fmla="*/ 1196718 h 1196718"/>
              <a:gd name="connsiteX4" fmla="*/ 0 w 1994530"/>
              <a:gd name="connsiteY4" fmla="*/ 0 h 119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4530" h="1196718">
                <a:moveTo>
                  <a:pt x="0" y="0"/>
                </a:moveTo>
                <a:lnTo>
                  <a:pt x="1994530" y="0"/>
                </a:lnTo>
                <a:lnTo>
                  <a:pt x="1994530" y="1196718"/>
                </a:lnTo>
                <a:lnTo>
                  <a:pt x="0" y="11967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 smtClean="0">
                <a:latin typeface="Calibri" panose="020F0502020204030204" pitchFamily="34" charset="0"/>
              </a:rPr>
              <a:t>März 2020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 smtClean="0">
                <a:latin typeface="Calibri" panose="020F0502020204030204" pitchFamily="34" charset="0"/>
              </a:rPr>
              <a:t>Sitzung zum aktuellen Stand</a:t>
            </a:r>
            <a:endParaRPr lang="de-DE" sz="1400" kern="1200" dirty="0">
              <a:latin typeface="Calibri" panose="020F0502020204030204" pitchFamily="34" charset="0"/>
            </a:endParaRPr>
          </a:p>
        </p:txBody>
      </p:sp>
      <p:sp>
        <p:nvSpPr>
          <p:cNvPr id="13" name="Freihandform 12"/>
          <p:cNvSpPr/>
          <p:nvPr/>
        </p:nvSpPr>
        <p:spPr>
          <a:xfrm>
            <a:off x="1056717" y="4926664"/>
            <a:ext cx="1994530" cy="1196718"/>
          </a:xfrm>
          <a:custGeom>
            <a:avLst/>
            <a:gdLst>
              <a:gd name="connsiteX0" fmla="*/ 0 w 1994530"/>
              <a:gd name="connsiteY0" fmla="*/ 0 h 1196718"/>
              <a:gd name="connsiteX1" fmla="*/ 1994530 w 1994530"/>
              <a:gd name="connsiteY1" fmla="*/ 0 h 1196718"/>
              <a:gd name="connsiteX2" fmla="*/ 1994530 w 1994530"/>
              <a:gd name="connsiteY2" fmla="*/ 1196718 h 1196718"/>
              <a:gd name="connsiteX3" fmla="*/ 0 w 1994530"/>
              <a:gd name="connsiteY3" fmla="*/ 1196718 h 1196718"/>
              <a:gd name="connsiteX4" fmla="*/ 0 w 1994530"/>
              <a:gd name="connsiteY4" fmla="*/ 0 h 119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4530" h="1196718">
                <a:moveTo>
                  <a:pt x="0" y="0"/>
                </a:moveTo>
                <a:lnTo>
                  <a:pt x="1994530" y="0"/>
                </a:lnTo>
                <a:lnTo>
                  <a:pt x="1994530" y="1196718"/>
                </a:lnTo>
                <a:lnTo>
                  <a:pt x="0" y="11967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 smtClean="0">
                <a:latin typeface="Calibri" panose="020F0502020204030204" pitchFamily="34" charset="0"/>
              </a:rPr>
              <a:t>März 2020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 smtClean="0">
                <a:latin typeface="Calibri" panose="020F0502020204030204" pitchFamily="34" charset="0"/>
              </a:rPr>
              <a:t>bis Juni 2020</a:t>
            </a:r>
          </a:p>
          <a:p>
            <a:pPr lvl="0" algn="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 smtClean="0">
                <a:latin typeface="Calibri" panose="020F0502020204030204" pitchFamily="34" charset="0"/>
              </a:rPr>
              <a:t>   Präsentationsphase</a:t>
            </a:r>
            <a:r>
              <a:rPr lang="de-DE" sz="1500" kern="1200" dirty="0" smtClean="0"/>
              <a:t>	</a:t>
            </a:r>
            <a:endParaRPr lang="de-DE" sz="1500" kern="1200" dirty="0"/>
          </a:p>
        </p:txBody>
      </p:sp>
      <p:sp>
        <p:nvSpPr>
          <p:cNvPr id="14" name="Freihandform 13"/>
          <p:cNvSpPr/>
          <p:nvPr/>
        </p:nvSpPr>
        <p:spPr>
          <a:xfrm>
            <a:off x="3250698" y="4926664"/>
            <a:ext cx="1994530" cy="1196718"/>
          </a:xfrm>
          <a:custGeom>
            <a:avLst/>
            <a:gdLst>
              <a:gd name="connsiteX0" fmla="*/ 0 w 1994530"/>
              <a:gd name="connsiteY0" fmla="*/ 0 h 1196718"/>
              <a:gd name="connsiteX1" fmla="*/ 1994530 w 1994530"/>
              <a:gd name="connsiteY1" fmla="*/ 0 h 1196718"/>
              <a:gd name="connsiteX2" fmla="*/ 1994530 w 1994530"/>
              <a:gd name="connsiteY2" fmla="*/ 1196718 h 1196718"/>
              <a:gd name="connsiteX3" fmla="*/ 0 w 1994530"/>
              <a:gd name="connsiteY3" fmla="*/ 1196718 h 1196718"/>
              <a:gd name="connsiteX4" fmla="*/ 0 w 1994530"/>
              <a:gd name="connsiteY4" fmla="*/ 0 h 119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4530" h="1196718">
                <a:moveTo>
                  <a:pt x="0" y="0"/>
                </a:moveTo>
                <a:lnTo>
                  <a:pt x="1994530" y="0"/>
                </a:lnTo>
                <a:lnTo>
                  <a:pt x="1994530" y="1196718"/>
                </a:lnTo>
                <a:lnTo>
                  <a:pt x="0" y="119671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 smtClean="0">
                <a:latin typeface="Calibri" panose="020F0502020204030204" pitchFamily="34" charset="0"/>
              </a:rPr>
              <a:t>Juni 2020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 smtClean="0">
                <a:latin typeface="Calibri" panose="020F0502020204030204" pitchFamily="34" charset="0"/>
              </a:rPr>
              <a:t>Vorstellung der Ergebnisse</a:t>
            </a:r>
            <a:endParaRPr lang="de-DE" sz="1400" kern="1200" dirty="0">
              <a:latin typeface="Calibri" panose="020F0502020204030204" pitchFamily="34" charset="0"/>
            </a:endParaRPr>
          </a:p>
        </p:txBody>
      </p:sp>
      <p:sp>
        <p:nvSpPr>
          <p:cNvPr id="15" name="Freihandform 14"/>
          <p:cNvSpPr/>
          <p:nvPr/>
        </p:nvSpPr>
        <p:spPr>
          <a:xfrm>
            <a:off x="5444682" y="4926664"/>
            <a:ext cx="1994530" cy="1196718"/>
          </a:xfrm>
          <a:custGeom>
            <a:avLst/>
            <a:gdLst>
              <a:gd name="connsiteX0" fmla="*/ 0 w 1994530"/>
              <a:gd name="connsiteY0" fmla="*/ 0 h 1196718"/>
              <a:gd name="connsiteX1" fmla="*/ 1994530 w 1994530"/>
              <a:gd name="connsiteY1" fmla="*/ 0 h 1196718"/>
              <a:gd name="connsiteX2" fmla="*/ 1994530 w 1994530"/>
              <a:gd name="connsiteY2" fmla="*/ 1196718 h 1196718"/>
              <a:gd name="connsiteX3" fmla="*/ 0 w 1994530"/>
              <a:gd name="connsiteY3" fmla="*/ 1196718 h 1196718"/>
              <a:gd name="connsiteX4" fmla="*/ 0 w 1994530"/>
              <a:gd name="connsiteY4" fmla="*/ 0 h 119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4530" h="1196718">
                <a:moveTo>
                  <a:pt x="0" y="0"/>
                </a:moveTo>
                <a:lnTo>
                  <a:pt x="1994530" y="0"/>
                </a:lnTo>
                <a:lnTo>
                  <a:pt x="1994530" y="1196718"/>
                </a:lnTo>
                <a:lnTo>
                  <a:pt x="0" y="1196718"/>
                </a:lnTo>
                <a:lnTo>
                  <a:pt x="0" y="0"/>
                </a:lnTo>
                <a:close/>
              </a:path>
            </a:pathLst>
          </a:custGeom>
          <a:solidFill>
            <a:srgbClr val="0099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 smtClean="0">
                <a:latin typeface="Calibri" panose="020F0502020204030204" pitchFamily="34" charset="0"/>
              </a:rPr>
              <a:t>ab August 2020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 smtClean="0">
                <a:latin typeface="Calibri" panose="020F0502020204030204" pitchFamily="34" charset="0"/>
              </a:rPr>
              <a:t>Rollout</a:t>
            </a:r>
            <a:endParaRPr lang="de-DE" sz="1400" kern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52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438151"/>
            <a:ext cx="5256584" cy="923925"/>
          </a:xfrm>
        </p:spPr>
        <p:txBody>
          <a:bodyPr/>
          <a:lstStyle/>
          <a:p>
            <a:r>
              <a:rPr lang="de-DE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DigCompEdu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977"/>
            <a:ext cx="864096" cy="102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24" y="2257698"/>
            <a:ext cx="6850017" cy="378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9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1901" y="438151"/>
            <a:ext cx="5062724" cy="923925"/>
          </a:xfrm>
        </p:spPr>
        <p:txBody>
          <a:bodyPr/>
          <a:lstStyle/>
          <a:p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Kompetenzstufen</a:t>
            </a:r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8" y="1787189"/>
            <a:ext cx="796537" cy="69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807114" y="1808839"/>
            <a:ext cx="2880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/>
              <a:t>Einsteigerinnen und Einsteiger (A1) </a:t>
            </a:r>
            <a:endParaRPr lang="de-DE" sz="1000" dirty="0"/>
          </a:p>
          <a:p>
            <a:r>
              <a:rPr lang="de-DE" sz="1000" dirty="0"/>
              <a:t>haben noch nicht wirklich angefangen, digitale Medien im Unterricht </a:t>
            </a:r>
            <a:r>
              <a:rPr lang="de-DE" sz="1000" dirty="0" smtClean="0"/>
              <a:t>einzusetzen</a:t>
            </a:r>
            <a:endParaRPr lang="de-DE" sz="1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34010"/>
            <a:ext cx="763506" cy="72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808076" y="2529609"/>
            <a:ext cx="384404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rgbClr val="009900"/>
                </a:solidFill>
              </a:rPr>
              <a:t>Entdeckerinnen und Entdecker (A2) </a:t>
            </a:r>
          </a:p>
          <a:p>
            <a:r>
              <a:rPr lang="de-DE" sz="1000" dirty="0">
                <a:solidFill>
                  <a:srgbClr val="009900"/>
                </a:solidFill>
              </a:rPr>
              <a:t>haben digitale Medien in einigen Bereichen bereits eingesetzt, ohne jedoch einen umfassenden oder konsistenten Ansatz zu </a:t>
            </a:r>
            <a:r>
              <a:rPr lang="de-DE" sz="1000" dirty="0" smtClean="0">
                <a:solidFill>
                  <a:srgbClr val="009900"/>
                </a:solidFill>
              </a:rPr>
              <a:t>verfolgen </a:t>
            </a:r>
            <a:endParaRPr lang="de-DE" sz="1000" dirty="0">
              <a:solidFill>
                <a:srgbClr val="0099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3616"/>
            <a:ext cx="763506" cy="64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87547"/>
            <a:ext cx="763506" cy="69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53599"/>
            <a:ext cx="763506" cy="71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73219"/>
            <a:ext cx="763506" cy="7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1816242" y="3260888"/>
            <a:ext cx="40519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/>
              <a:t>Insiderinnen und Insider (B1) </a:t>
            </a:r>
            <a:r>
              <a:rPr lang="de-DE" sz="1000" dirty="0"/>
              <a:t>experimentieren mit digitalen Medien in einer Vielzahl von Kontexten, für verschiedene Zwecke, und integrieren sie in viele Ihrer Praktiken </a:t>
            </a:r>
          </a:p>
        </p:txBody>
      </p:sp>
      <p:sp>
        <p:nvSpPr>
          <p:cNvPr id="4" name="Rechteck 3"/>
          <p:cNvSpPr/>
          <p:nvPr/>
        </p:nvSpPr>
        <p:spPr>
          <a:xfrm>
            <a:off x="1828182" y="3918057"/>
            <a:ext cx="375193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>
                <a:solidFill>
                  <a:srgbClr val="336600"/>
                </a:solidFill>
              </a:rPr>
              <a:t>Expertinnen und Experten (B2) </a:t>
            </a:r>
          </a:p>
          <a:p>
            <a:r>
              <a:rPr lang="de-DE" sz="1000" dirty="0">
                <a:solidFill>
                  <a:srgbClr val="336600"/>
                </a:solidFill>
              </a:rPr>
              <a:t>wählen gezielt digitale Medien für bestimmte Situationen aus und versuchen, die Vor- und Nachteile zu verstehen </a:t>
            </a:r>
          </a:p>
        </p:txBody>
      </p:sp>
      <p:sp>
        <p:nvSpPr>
          <p:cNvPr id="13" name="Rechteck 12"/>
          <p:cNvSpPr/>
          <p:nvPr/>
        </p:nvSpPr>
        <p:spPr>
          <a:xfrm>
            <a:off x="1826658" y="4653595"/>
            <a:ext cx="4761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 err="1"/>
              <a:t>Leaderinnen</a:t>
            </a:r>
            <a:r>
              <a:rPr lang="de-DE" sz="1000" b="1" dirty="0"/>
              <a:t> und </a:t>
            </a:r>
            <a:r>
              <a:rPr lang="de-DE" sz="1000" b="1" dirty="0" smtClean="0"/>
              <a:t>Leader </a:t>
            </a:r>
            <a:r>
              <a:rPr lang="de-DE" sz="1000" b="1" dirty="0"/>
              <a:t>(C1) </a:t>
            </a:r>
            <a:r>
              <a:rPr lang="de-DE" sz="1000" b="1" dirty="0" smtClean="0"/>
              <a:t/>
            </a:r>
            <a:br>
              <a:rPr lang="de-DE" sz="1000" b="1" dirty="0" smtClean="0"/>
            </a:br>
            <a:r>
              <a:rPr lang="de-DE" sz="1000" dirty="0" smtClean="0"/>
              <a:t>verfolgen </a:t>
            </a:r>
            <a:r>
              <a:rPr lang="de-DE" sz="1000" dirty="0"/>
              <a:t>einen konsistenten und umfassenden Ansatz, auf Basis eines breiten Repertoire an digitalen Strategien. Sie wissen genau, wie sie das für die jeweilige Situation am besten geeignete Medium auswählen. </a:t>
            </a:r>
          </a:p>
        </p:txBody>
      </p:sp>
      <p:sp>
        <p:nvSpPr>
          <p:cNvPr id="14" name="Rechteck 13"/>
          <p:cNvSpPr/>
          <p:nvPr/>
        </p:nvSpPr>
        <p:spPr>
          <a:xfrm>
            <a:off x="1826657" y="5473969"/>
            <a:ext cx="41497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/>
              <a:t>Vorreiterinnen und </a:t>
            </a:r>
            <a:r>
              <a:rPr lang="de-DE" sz="1000" b="1" dirty="0" smtClean="0"/>
              <a:t>Vorreiter </a:t>
            </a:r>
            <a:r>
              <a:rPr lang="de-DE" sz="1000" b="1" dirty="0"/>
              <a:t>(C2) </a:t>
            </a:r>
            <a:r>
              <a:rPr lang="de-DE" sz="1000" dirty="0"/>
              <a:t>experimentieren mit hochinnovativen digitalen Medien und/oder entwickeln neuartige didaktische oder methodische Ansätze.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977"/>
            <a:ext cx="864096" cy="102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6372202" y="2697172"/>
            <a:ext cx="1800200" cy="400110"/>
          </a:xfrm>
          <a:prstGeom prst="rect">
            <a:avLst/>
          </a:prstGeom>
          <a:solidFill>
            <a:srgbClr val="FFFF99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nach Studium </a:t>
            </a:r>
            <a:endParaRPr lang="de-DE" sz="2000" dirty="0"/>
          </a:p>
        </p:txBody>
      </p:sp>
      <p:sp>
        <p:nvSpPr>
          <p:cNvPr id="17" name="Textfeld 16"/>
          <p:cNvSpPr txBox="1"/>
          <p:nvPr/>
        </p:nvSpPr>
        <p:spPr>
          <a:xfrm>
            <a:off x="6683074" y="4034273"/>
            <a:ext cx="1394480" cy="400110"/>
          </a:xfrm>
          <a:prstGeom prst="rect">
            <a:avLst/>
          </a:prstGeom>
          <a:solidFill>
            <a:srgbClr val="99FF66"/>
          </a:solidFill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nach VD </a:t>
            </a:r>
            <a:endParaRPr lang="de-DE" sz="2000" dirty="0"/>
          </a:p>
        </p:txBody>
      </p:sp>
      <p:cxnSp>
        <p:nvCxnSpPr>
          <p:cNvPr id="16" name="Gerade Verbindung 15"/>
          <p:cNvCxnSpPr/>
          <p:nvPr/>
        </p:nvCxnSpPr>
        <p:spPr>
          <a:xfrm>
            <a:off x="1807114" y="3252880"/>
            <a:ext cx="686934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1807114" y="4509120"/>
            <a:ext cx="686934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6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4" y="438151"/>
            <a:ext cx="4904953" cy="923925"/>
          </a:xfrm>
        </p:spPr>
        <p:txBody>
          <a:bodyPr/>
          <a:lstStyle/>
          <a:p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Ausblick</a:t>
            </a:r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 smtClean="0">
                <a:solidFill>
                  <a:srgbClr val="871D33"/>
                </a:solidFill>
                <a:latin typeface="Calibri" panose="020F0502020204030204" pitchFamily="34" charset="0"/>
              </a:rPr>
              <a:t>Implementierung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Rollout</a:t>
            </a:r>
            <a:r>
              <a:rPr lang="de-DE" sz="20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auf alle Studienseminare </a:t>
            </a:r>
            <a:r>
              <a:rPr lang="de-DE" sz="20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ab Herbst 2020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Überarbeitung der Curricularen </a:t>
            </a:r>
            <a:r>
              <a:rPr lang="de-DE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Struktur </a:t>
            </a:r>
            <a:r>
              <a:rPr lang="de-DE" sz="200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der Lehrerinnen- und Lehrerausbildung im </a:t>
            </a:r>
            <a:r>
              <a:rPr lang="de-DE" sz="20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Vorbereitungsdienst auf Grundlage der Erfahrungen des Projektes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Einstellung</a:t>
            </a:r>
            <a:r>
              <a:rPr lang="de-DE" sz="20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 </a:t>
            </a:r>
            <a:r>
              <a:rPr lang="de-DE" sz="20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der entwickelten Konzepte und digitalen Tools </a:t>
            </a:r>
            <a:r>
              <a:rPr lang="de-DE" sz="20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auf die Plattform Schulcampus RLP</a:t>
            </a:r>
          </a:p>
          <a:p>
            <a:endParaRPr lang="de-DE" sz="3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977"/>
            <a:ext cx="864096" cy="102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3139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1" dirty="0" smtClean="0">
                <a:latin typeface="Calibri" panose="020F0502020204030204" pitchFamily="34" charset="0"/>
              </a:rPr>
              <a:t>Lehrkräfteausbildung in Rheinland-Pfalz</a:t>
            </a:r>
            <a:endParaRPr lang="de-DE" sz="2400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284412"/>
            <a:ext cx="7739063" cy="4573588"/>
          </a:xfrm>
        </p:spPr>
        <p:txBody>
          <a:bodyPr/>
          <a:lstStyle/>
          <a:p>
            <a:pPr marL="514350" indent="-514350">
              <a:lnSpc>
                <a:spcPct val="11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de-DE" sz="24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Qualitätsoffensive Lehrerbildung</a:t>
            </a:r>
            <a:r>
              <a:rPr lang="de-DE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de-DE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</a:rPr>
              <a:t>Geförderte </a:t>
            </a:r>
            <a:r>
              <a:rPr lang="de-DE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Projekte an den Universitäten in RP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de-DE" sz="24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Evaluation der Lehrkräfteausbildung (JGU Mainz)</a:t>
            </a:r>
            <a:r>
              <a:rPr lang="de-DE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de-DE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de-DE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bisher vorliegende  Ergebnisse</a:t>
            </a:r>
            <a:endParaRPr lang="de-DE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400" b="1" dirty="0" smtClean="0">
                <a:solidFill>
                  <a:srgbClr val="871D33"/>
                </a:solidFill>
                <a:latin typeface="Calibri" panose="020F0502020204030204" pitchFamily="34" charset="0"/>
              </a:rPr>
              <a:t>Demokratiebildung im VD Gym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de-DE" sz="24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Aufbau digitaler Kompetenzen angehender Lehrkräfte im Vorbereitungsdienst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9. Mai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LDK Ludwigshafen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901ECB45-595F-47BF-8ECE-80F26245223B}" type="slidenum">
              <a:rPr lang="de-DE" sz="1200" smtClean="0"/>
              <a:pPr algn="r">
                <a:defRPr/>
              </a:pPr>
              <a:t>26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54492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63526" y="276447"/>
            <a:ext cx="6879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2000" b="1" dirty="0">
                <a:solidFill>
                  <a:prstClr val="black"/>
                </a:solidFill>
                <a:latin typeface="Calibri"/>
                <a:ea typeface="+mn-ea"/>
              </a:rPr>
              <a:t>Qualitätsoffensive Lehrerbildung - Universität Koblenz-Landau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2000" b="1" dirty="0">
                <a:solidFill>
                  <a:prstClr val="black"/>
                </a:solidFill>
                <a:latin typeface="Calibri"/>
                <a:ea typeface="+mn-ea"/>
              </a:rPr>
              <a:t>Projekt </a:t>
            </a:r>
            <a:r>
              <a:rPr lang="de-DE" sz="2000" b="1" dirty="0" err="1">
                <a:solidFill>
                  <a:prstClr val="black"/>
                </a:solidFill>
                <a:latin typeface="Calibri"/>
                <a:ea typeface="+mn-ea"/>
              </a:rPr>
              <a:t>MoSAiK</a:t>
            </a:r>
            <a:endParaRPr lang="de-DE" sz="20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211572" y="4005064"/>
            <a:ext cx="3583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prstClr val="black"/>
                </a:solidFill>
                <a:latin typeface="Calibri"/>
                <a:ea typeface="+mn-ea"/>
              </a:rPr>
              <a:t>Universität Koblenz-Landau</a:t>
            </a:r>
            <a:r>
              <a:rPr lang="de-DE" sz="1800" dirty="0" smtClean="0">
                <a:solidFill>
                  <a:prstClr val="black"/>
                </a:solidFill>
                <a:latin typeface="Calibri"/>
                <a:ea typeface="+mn-ea"/>
              </a:rPr>
              <a:t>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80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endParaRPr lang="de-DE" sz="1800" dirty="0">
              <a:solidFill>
                <a:prstClr val="black"/>
              </a:solidFill>
              <a:latin typeface="Calibri"/>
              <a:ea typeface="+mn-ea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prstClr val="black"/>
                </a:solidFill>
                <a:latin typeface="Calibri"/>
                <a:ea typeface="+mn-ea"/>
              </a:rPr>
              <a:t>	</a:t>
            </a:r>
            <a:r>
              <a:rPr lang="de-DE" sz="1800" dirty="0" smtClean="0">
                <a:solidFill>
                  <a:prstClr val="black"/>
                </a:solidFill>
                <a:latin typeface="Calibri"/>
                <a:ea typeface="+mn-ea"/>
              </a:rPr>
              <a:t>1</a:t>
            </a:r>
            <a:r>
              <a:rPr lang="de-DE" sz="1800" dirty="0">
                <a:solidFill>
                  <a:prstClr val="black"/>
                </a:solidFill>
                <a:latin typeface="Calibri"/>
                <a:ea typeface="+mn-ea"/>
              </a:rPr>
              <a:t>. </a:t>
            </a:r>
            <a:r>
              <a:rPr lang="de-DE" sz="1800" dirty="0" smtClean="0">
                <a:solidFill>
                  <a:prstClr val="black"/>
                </a:solidFill>
                <a:latin typeface="Calibri"/>
                <a:ea typeface="+mn-ea"/>
              </a:rPr>
              <a:t>Förderphase </a:t>
            </a:r>
            <a:r>
              <a:rPr lang="de-DE" sz="2000" b="1" dirty="0">
                <a:solidFill>
                  <a:prstClr val="black"/>
                </a:solidFill>
                <a:latin typeface="Calibri"/>
                <a:ea typeface="+mn-ea"/>
              </a:rPr>
              <a:t>5,8 </a:t>
            </a:r>
            <a:r>
              <a:rPr lang="de-DE" sz="2000" b="1" dirty="0" err="1">
                <a:solidFill>
                  <a:prstClr val="black"/>
                </a:solidFill>
                <a:latin typeface="Calibri"/>
                <a:ea typeface="+mn-ea"/>
              </a:rPr>
              <a:t>Mio</a:t>
            </a:r>
            <a:r>
              <a:rPr lang="de-DE" sz="2000" b="1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de-DE" sz="2000" b="1" dirty="0" smtClean="0">
                <a:solidFill>
                  <a:prstClr val="black"/>
                </a:solidFill>
                <a:latin typeface="Calibri"/>
                <a:ea typeface="+mn-ea"/>
              </a:rPr>
              <a:t>€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 sz="2000" b="1" dirty="0">
              <a:solidFill>
                <a:prstClr val="black"/>
              </a:solidFill>
              <a:latin typeface="Calibri"/>
              <a:ea typeface="+mn-ea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2000" b="1" dirty="0">
                <a:solidFill>
                  <a:prstClr val="black"/>
                </a:solidFill>
                <a:latin typeface="Calibri"/>
                <a:ea typeface="+mn-ea"/>
              </a:rPr>
              <a:t>	</a:t>
            </a:r>
            <a:r>
              <a:rPr lang="de-DE" sz="2000" dirty="0" smtClean="0">
                <a:solidFill>
                  <a:prstClr val="black"/>
                </a:solidFill>
                <a:latin typeface="Calibri"/>
                <a:ea typeface="+mn-ea"/>
              </a:rPr>
              <a:t>2</a:t>
            </a:r>
            <a:r>
              <a:rPr lang="de-DE" sz="2000" dirty="0">
                <a:solidFill>
                  <a:prstClr val="black"/>
                </a:solidFill>
                <a:latin typeface="Calibri"/>
                <a:ea typeface="+mn-ea"/>
              </a:rPr>
              <a:t>. </a:t>
            </a:r>
            <a:r>
              <a:rPr lang="de-DE" sz="2000" dirty="0" smtClean="0">
                <a:solidFill>
                  <a:prstClr val="black"/>
                </a:solidFill>
                <a:latin typeface="Calibri"/>
                <a:ea typeface="+mn-ea"/>
              </a:rPr>
              <a:t>Förderphase </a:t>
            </a:r>
            <a:r>
              <a:rPr lang="de-DE" sz="2000" b="1" dirty="0">
                <a:solidFill>
                  <a:prstClr val="black"/>
                </a:solidFill>
                <a:latin typeface="Calibri"/>
                <a:ea typeface="+mn-ea"/>
              </a:rPr>
              <a:t>6,3 </a:t>
            </a:r>
            <a:r>
              <a:rPr lang="de-DE" sz="2000" b="1" dirty="0" err="1">
                <a:solidFill>
                  <a:prstClr val="black"/>
                </a:solidFill>
                <a:latin typeface="Calibri"/>
                <a:ea typeface="+mn-ea"/>
              </a:rPr>
              <a:t>Mio</a:t>
            </a:r>
            <a:r>
              <a:rPr lang="de-DE" sz="2000" b="1" dirty="0">
                <a:solidFill>
                  <a:prstClr val="black"/>
                </a:solidFill>
                <a:latin typeface="Calibri"/>
                <a:ea typeface="+mn-ea"/>
              </a:rPr>
              <a:t> €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277983" y="1484784"/>
            <a:ext cx="3833496" cy="2000548"/>
          </a:xfrm>
          <a:prstGeom prst="rect">
            <a:avLst/>
          </a:prstGeom>
          <a:solidFill>
            <a:srgbClr val="F4960C"/>
          </a:solidFill>
          <a:ln w="38100" cmpd="sng">
            <a:solidFill>
              <a:srgbClr val="F4960C"/>
            </a:solidFill>
          </a:ln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 err="1">
                <a:solidFill>
                  <a:prstClr val="black"/>
                </a:solidFill>
                <a:latin typeface="Calibri"/>
                <a:ea typeface="+mn-ea"/>
              </a:rPr>
              <a:t>MoSAiK</a:t>
            </a:r>
            <a:endParaRPr lang="de-DE" b="1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000" b="1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2000" b="1" dirty="0">
                <a:solidFill>
                  <a:prstClr val="black"/>
                </a:solidFill>
                <a:latin typeface="Calibri"/>
                <a:ea typeface="+mn-ea"/>
              </a:rPr>
              <a:t>Mo</a:t>
            </a:r>
            <a:r>
              <a:rPr lang="de-DE" sz="2000" dirty="0">
                <a:solidFill>
                  <a:prstClr val="black"/>
                </a:solidFill>
                <a:latin typeface="Calibri"/>
                <a:ea typeface="+mn-ea"/>
              </a:rPr>
              <a:t>dulare </a:t>
            </a:r>
            <a:r>
              <a:rPr lang="de-DE" sz="2000" b="1" dirty="0">
                <a:solidFill>
                  <a:prstClr val="black"/>
                </a:solidFill>
                <a:latin typeface="Calibri"/>
                <a:ea typeface="+mn-ea"/>
              </a:rPr>
              <a:t>S</a:t>
            </a:r>
            <a:r>
              <a:rPr lang="de-DE" sz="2000" dirty="0">
                <a:solidFill>
                  <a:prstClr val="black"/>
                </a:solidFill>
                <a:latin typeface="Calibri"/>
                <a:ea typeface="+mn-ea"/>
              </a:rPr>
              <a:t>chulpraxiseinbindung als </a:t>
            </a:r>
            <a:r>
              <a:rPr lang="de-DE" sz="2000" b="1" dirty="0">
                <a:solidFill>
                  <a:prstClr val="black"/>
                </a:solidFill>
                <a:latin typeface="Calibri"/>
                <a:ea typeface="+mn-ea"/>
              </a:rPr>
              <a:t>A</a:t>
            </a:r>
            <a:r>
              <a:rPr lang="de-DE" sz="2000" dirty="0">
                <a:solidFill>
                  <a:prstClr val="black"/>
                </a:solidFill>
                <a:latin typeface="Calibri"/>
                <a:ea typeface="+mn-ea"/>
              </a:rPr>
              <a:t>usgangspunkt zur </a:t>
            </a:r>
            <a:r>
              <a:rPr lang="de-DE" sz="2000" b="1" dirty="0">
                <a:solidFill>
                  <a:prstClr val="black"/>
                </a:solidFill>
                <a:latin typeface="Calibri"/>
                <a:ea typeface="+mn-ea"/>
              </a:rPr>
              <a:t>i</a:t>
            </a:r>
            <a:r>
              <a:rPr lang="de-DE" sz="2000" dirty="0">
                <a:solidFill>
                  <a:prstClr val="black"/>
                </a:solidFill>
                <a:latin typeface="Calibri"/>
                <a:ea typeface="+mn-ea"/>
              </a:rPr>
              <a:t>ndividuellen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2000" b="1" dirty="0">
                <a:solidFill>
                  <a:prstClr val="black"/>
                </a:solidFill>
                <a:latin typeface="Calibri"/>
                <a:ea typeface="+mn-ea"/>
              </a:rPr>
              <a:t>K</a:t>
            </a:r>
            <a:r>
              <a:rPr lang="de-DE" sz="2000" dirty="0">
                <a:solidFill>
                  <a:prstClr val="black"/>
                </a:solidFill>
                <a:latin typeface="Calibri"/>
                <a:ea typeface="+mn-ea"/>
              </a:rPr>
              <a:t>ompetenzentwicklung</a:t>
            </a:r>
          </a:p>
        </p:txBody>
      </p:sp>
    </p:spTree>
    <p:extLst>
      <p:ext uri="{BB962C8B-B14F-4D97-AF65-F5344CB8AC3E}">
        <p14:creationId xmlns:p14="http://schemas.microsoft.com/office/powerpoint/2010/main" val="4381467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63526" y="276447"/>
            <a:ext cx="6879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2000" b="1" dirty="0">
                <a:solidFill>
                  <a:prstClr val="black"/>
                </a:solidFill>
                <a:latin typeface="Calibri"/>
                <a:ea typeface="+mn-ea"/>
              </a:rPr>
              <a:t>Qualitätsoffensive Lehrerbildung - Universität Koblenz-Landau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2000" b="1" dirty="0">
                <a:solidFill>
                  <a:prstClr val="black"/>
                </a:solidFill>
                <a:latin typeface="Calibri"/>
                <a:ea typeface="+mn-ea"/>
              </a:rPr>
              <a:t>Projekt </a:t>
            </a:r>
            <a:r>
              <a:rPr lang="de-DE" sz="2000" b="1" dirty="0" err="1">
                <a:solidFill>
                  <a:prstClr val="black"/>
                </a:solidFill>
                <a:latin typeface="Calibri"/>
                <a:ea typeface="+mn-ea"/>
              </a:rPr>
              <a:t>MoSAiK</a:t>
            </a:r>
            <a:endParaRPr lang="de-DE" sz="20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373667" y="1059489"/>
            <a:ext cx="3679986" cy="48409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dirty="0">
              <a:solidFill>
                <a:prstClr val="white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73667" y="1086368"/>
            <a:ext cx="3622096" cy="28931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2000" b="1" dirty="0">
                <a:solidFill>
                  <a:prstClr val="black"/>
                </a:solidFill>
                <a:latin typeface="Calibri"/>
                <a:ea typeface="+mn-ea"/>
              </a:rPr>
              <a:t>Einige „Mosaiksteinchen“: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1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prstClr val="black"/>
                </a:solidFill>
                <a:latin typeface="Calibri"/>
                <a:ea typeface="+mn-ea"/>
              </a:rPr>
              <a:t>Zertifikatsprogramme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prstClr val="black"/>
                </a:solidFill>
                <a:latin typeface="Calibri"/>
                <a:ea typeface="+mn-ea"/>
              </a:rPr>
              <a:t>Videoeinbindung in Seminare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prstClr val="black"/>
                </a:solidFill>
                <a:latin typeface="Calibri"/>
                <a:ea typeface="+mn-ea"/>
              </a:rPr>
              <a:t>Vernetzung mit Schulen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prstClr val="black"/>
                </a:solidFill>
                <a:latin typeface="Calibri"/>
                <a:ea typeface="+mn-ea"/>
              </a:rPr>
              <a:t>Einbindung außerschulischer Lernorte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prstClr val="black"/>
                </a:solidFill>
                <a:latin typeface="Calibri"/>
                <a:ea typeface="+mn-ea"/>
              </a:rPr>
              <a:t>Phasenverzahnung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prstClr val="black"/>
                </a:solidFill>
                <a:latin typeface="Calibri"/>
                <a:ea typeface="+mn-ea"/>
              </a:rPr>
              <a:t>Beratung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prstClr val="black"/>
                </a:solidFill>
                <a:latin typeface="Calibri"/>
                <a:ea typeface="+mn-ea"/>
              </a:rPr>
              <a:t>Nachhaltige Implementierung</a:t>
            </a:r>
          </a:p>
        </p:txBody>
      </p:sp>
      <p:sp>
        <p:nvSpPr>
          <p:cNvPr id="3" name="Rechteck 2"/>
          <p:cNvSpPr/>
          <p:nvPr/>
        </p:nvSpPr>
        <p:spPr>
          <a:xfrm>
            <a:off x="462083" y="1059488"/>
            <a:ext cx="4683440" cy="17144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2000" b="1" dirty="0">
                <a:solidFill>
                  <a:prstClr val="black"/>
                </a:solidFill>
              </a:rPr>
              <a:t>Ziel von </a:t>
            </a:r>
            <a:r>
              <a:rPr lang="de-DE" sz="2000" b="1" dirty="0" err="1">
                <a:solidFill>
                  <a:prstClr val="black"/>
                </a:solidFill>
              </a:rPr>
              <a:t>MosAiK</a:t>
            </a:r>
            <a:r>
              <a:rPr lang="de-DE" sz="2000" b="1" dirty="0">
                <a:solidFill>
                  <a:prstClr val="black"/>
                </a:solidFill>
              </a:rPr>
              <a:t>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prstClr val="black"/>
                </a:solidFill>
              </a:rPr>
              <a:t>Übergeordnetes Ziel aller Maßnahmen ist die Entwicklung von </a:t>
            </a:r>
            <a:r>
              <a:rPr lang="de-DE" sz="1800" b="1" dirty="0">
                <a:solidFill>
                  <a:prstClr val="black"/>
                </a:solidFill>
              </a:rPr>
              <a:t>Handlungskompetenzen</a:t>
            </a:r>
            <a:r>
              <a:rPr lang="de-DE" sz="1800" dirty="0">
                <a:solidFill>
                  <a:prstClr val="black"/>
                </a:solidFill>
              </a:rPr>
              <a:t> als Grundlage zur Ausbildung einer notwendigen </a:t>
            </a:r>
            <a:r>
              <a:rPr lang="de-DE" sz="1800" b="1" dirty="0">
                <a:solidFill>
                  <a:prstClr val="black"/>
                </a:solidFill>
              </a:rPr>
              <a:t>professionellen Identität </a:t>
            </a:r>
            <a:r>
              <a:rPr lang="de-DE" sz="1800" dirty="0">
                <a:solidFill>
                  <a:prstClr val="black"/>
                </a:solidFill>
              </a:rPr>
              <a:t>bei zukünftigen Lehrkräften.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80" y="2850425"/>
            <a:ext cx="5029715" cy="324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9" y="2849064"/>
            <a:ext cx="5029714" cy="324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7" y="2855044"/>
            <a:ext cx="5029714" cy="324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3" y="2843084"/>
            <a:ext cx="5029714" cy="324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5" y="2860766"/>
            <a:ext cx="502971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388690" y="1046923"/>
            <a:ext cx="8367960" cy="925788"/>
          </a:xfrm>
        </p:spPr>
        <p:txBody>
          <a:bodyPr>
            <a:noAutofit/>
          </a:bodyPr>
          <a:lstStyle/>
          <a:p>
            <a:r>
              <a:rPr lang="de-DE" sz="2000" b="0" dirty="0">
                <a:latin typeface="+mj-lt"/>
                <a:cs typeface="Arial" panose="020B0604020202020204" pitchFamily="34" charset="0"/>
              </a:rPr>
              <a:t>Unified Education: </a:t>
            </a:r>
            <a:r>
              <a:rPr lang="de-DE" sz="2000" dirty="0">
                <a:latin typeface="+mj-lt"/>
                <a:cs typeface="Arial" panose="020B0604020202020204" pitchFamily="34" charset="0"/>
              </a:rPr>
              <a:t>Medienbildung entlang der Lehrerbildungskette </a:t>
            </a:r>
            <a:r>
              <a:rPr lang="de-DE" sz="2000" b="0" dirty="0">
                <a:latin typeface="+mj-lt"/>
                <a:cs typeface="Arial" panose="020B0604020202020204" pitchFamily="34" charset="0"/>
              </a:rPr>
              <a:t>(</a:t>
            </a:r>
            <a:r>
              <a:rPr lang="de-DE" sz="2000" b="0" dirty="0" smtClean="0">
                <a:latin typeface="+mj-lt"/>
                <a:cs typeface="Arial" panose="020B0604020202020204" pitchFamily="34" charset="0"/>
              </a:rPr>
              <a:t>U.EDU) </a:t>
            </a:r>
            <a:r>
              <a:rPr lang="de-DE" sz="2000" dirty="0" smtClean="0">
                <a:solidFill>
                  <a:srgbClr val="871D33"/>
                </a:solidFill>
                <a:latin typeface="+mj-lt"/>
                <a:cs typeface="Arial" panose="020B0604020202020204" pitchFamily="34" charset="0"/>
              </a:rPr>
              <a:t>QLB TU </a:t>
            </a:r>
            <a:r>
              <a:rPr lang="de-DE" sz="2000" dirty="0">
                <a:solidFill>
                  <a:srgbClr val="871D33"/>
                </a:solidFill>
                <a:latin typeface="+mj-lt"/>
                <a:cs typeface="Arial" panose="020B0604020202020204" pitchFamily="34" charset="0"/>
              </a:rPr>
              <a:t>Kaiserslautern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type="body" sz="quarter" idx="13"/>
          </p:nvPr>
        </p:nvSpPr>
        <p:spPr>
          <a:xfrm>
            <a:off x="388938" y="1985960"/>
            <a:ext cx="7667942" cy="45926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b="1" dirty="0">
                <a:latin typeface="+mn-lt"/>
                <a:cs typeface="Arial" panose="020B0604020202020204" pitchFamily="34" charset="0"/>
              </a:rPr>
              <a:t>U.EDU 1 (2016 – 2019):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Fördervolumen: 2,7 Mio. Euro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b="1" dirty="0">
                <a:latin typeface="+mn-lt"/>
                <a:cs typeface="Arial" panose="020B0604020202020204" pitchFamily="34" charset="0"/>
              </a:rPr>
              <a:t>U.EDU 2 (2019 – 2023):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Fördervolumen: 2,95 Mio. Euro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b="1" dirty="0">
                <a:latin typeface="+mn-lt"/>
                <a:cs typeface="Arial" panose="020B0604020202020204" pitchFamily="34" charset="0"/>
              </a:rPr>
              <a:t>Beteiligte Fächer: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Bildungswissenschaften, Biologie, Chemie, Geografie, Elektrotechnik, Informatik, Mathematik, Metalltechnik, Physik, Sozialkunde, Gesundheit</a:t>
            </a:r>
          </a:p>
          <a:p>
            <a:pPr lvl="1">
              <a:spcBef>
                <a:spcPts val="0"/>
              </a:spcBef>
            </a:pPr>
            <a:endParaRPr lang="de-DE" sz="16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536575" lvl="2" indent="0" algn="r">
              <a:spcBef>
                <a:spcPts val="0"/>
              </a:spcBef>
              <a:buNone/>
            </a:pPr>
            <a:r>
              <a:rPr lang="de-DE" sz="14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Weitere Informationen unter		</a:t>
            </a:r>
            <a:br>
              <a:rPr lang="de-DE" sz="14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e-DE" sz="1400" dirty="0">
                <a:solidFill>
                  <a:srgbClr val="B92819"/>
                </a:solidFill>
                <a:latin typeface="+mn-lt"/>
                <a:cs typeface="Arial" panose="020B0604020202020204" pitchFamily="34" charset="0"/>
                <a:hlinkClick r:id="rId3"/>
              </a:rPr>
              <a:t>https://</a:t>
            </a:r>
            <a:r>
              <a:rPr lang="de-DE" sz="1400" dirty="0" smtClean="0">
                <a:solidFill>
                  <a:srgbClr val="B92819"/>
                </a:solidFill>
                <a:latin typeface="+mn-lt"/>
                <a:cs typeface="Arial" panose="020B0604020202020204" pitchFamily="34" charset="0"/>
                <a:hlinkClick r:id="rId3"/>
              </a:rPr>
              <a:t>uedu.uni-kl.de</a:t>
            </a:r>
            <a:r>
              <a:rPr lang="de-DE" sz="1400" dirty="0" smtClean="0">
                <a:solidFill>
                  <a:srgbClr val="B92819"/>
                </a:solidFill>
                <a:latin typeface="+mn-lt"/>
                <a:cs typeface="Arial" panose="020B0604020202020204" pitchFamily="34" charset="0"/>
              </a:rPr>
              <a:t>	 </a:t>
            </a:r>
            <a:r>
              <a:rPr lang="de-DE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de-DE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84" y="5232400"/>
            <a:ext cx="1814666" cy="1625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491" y="2490514"/>
            <a:ext cx="1480093" cy="131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G-Kuhn\AppData\Local\Temp\Rar$DIa0.395\IQL-Whiteboard_FOX_180416_317mod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348" y="1916832"/>
            <a:ext cx="1214053" cy="161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1"/>
          <a:stretch/>
        </p:blipFill>
        <p:spPr bwMode="auto">
          <a:xfrm>
            <a:off x="2375733" y="4725144"/>
            <a:ext cx="1680469" cy="144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05" y="4725144"/>
            <a:ext cx="1285492" cy="141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968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idx="1"/>
          </p:nvPr>
        </p:nvSpPr>
        <p:spPr>
          <a:xfrm>
            <a:off x="468315" y="1864784"/>
            <a:ext cx="8542337" cy="462914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800" dirty="0">
                <a:latin typeface="+mn-lt"/>
                <a:cs typeface="Arial" panose="020B0604020202020204" pitchFamily="34" charset="0"/>
              </a:rPr>
              <a:t>Aufbau </a:t>
            </a:r>
            <a:r>
              <a:rPr lang="de-DE" sz="1800" dirty="0" smtClean="0">
                <a:latin typeface="+mn-lt"/>
                <a:cs typeface="Arial" panose="020B0604020202020204" pitchFamily="34" charset="0"/>
              </a:rPr>
              <a:t>des </a:t>
            </a:r>
            <a:r>
              <a:rPr lang="de-DE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Zentrums </a:t>
            </a:r>
            <a:r>
              <a:rPr lang="de-DE" sz="1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zum Lehren und Lernen mit digitalen </a:t>
            </a:r>
            <a:r>
              <a:rPr lang="de-DE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Medien</a:t>
            </a:r>
            <a:r>
              <a:rPr lang="de-DE" sz="1800" dirty="0" smtClean="0">
                <a:latin typeface="+mn-lt"/>
                <a:cs typeface="Arial" panose="020B0604020202020204" pitchFamily="34" charset="0"/>
              </a:rPr>
              <a:t>:</a:t>
            </a:r>
          </a:p>
          <a:p>
            <a:pPr lvl="1">
              <a:spcAft>
                <a:spcPts val="600"/>
              </a:spcAft>
            </a:pPr>
            <a:r>
              <a:rPr lang="de-DE" sz="1800" dirty="0" smtClean="0">
                <a:latin typeface="+mn-lt"/>
                <a:cs typeface="Arial" panose="020B0604020202020204" pitchFamily="34" charset="0"/>
              </a:rPr>
              <a:t>Integration aller Maßnahmen zum Thema Digitalisierung in der Lehrkräftebildung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de-DE" sz="1800" dirty="0" smtClean="0">
                <a:latin typeface="+mn-lt"/>
                <a:cs typeface="Arial" panose="020B0604020202020204" pitchFamily="34" charset="0"/>
              </a:rPr>
              <a:t> </a:t>
            </a:r>
            <a:endParaRPr lang="de-DE" sz="1800" dirty="0">
              <a:latin typeface="+mn-lt"/>
              <a:cs typeface="Arial" panose="020B0604020202020204" pitchFamily="34" charset="0"/>
            </a:endParaRPr>
          </a:p>
          <a:p>
            <a:r>
              <a:rPr lang="de-DE" sz="1800" dirty="0">
                <a:latin typeface="+mn-lt"/>
                <a:cs typeface="Arial" panose="020B0604020202020204" pitchFamily="34" charset="0"/>
              </a:rPr>
              <a:t>Vertikale </a:t>
            </a:r>
            <a:r>
              <a:rPr lang="de-DE" sz="1800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Vernetzung aller drei Phasen der Lehrkräftebildung:</a:t>
            </a:r>
            <a:r>
              <a:rPr lang="de-DE" sz="1800" dirty="0">
                <a:latin typeface="+mn-lt"/>
                <a:cs typeface="Arial" panose="020B0604020202020204" pitchFamily="34" charset="0"/>
              </a:rPr>
              <a:t> </a:t>
            </a:r>
            <a:endParaRPr lang="de-DE" sz="1800" dirty="0" smtClean="0">
              <a:latin typeface="+mn-lt"/>
              <a:cs typeface="Arial" panose="020B0604020202020204" pitchFamily="34" charset="0"/>
            </a:endParaRPr>
          </a:p>
          <a:p>
            <a:pPr lvl="1"/>
            <a:r>
              <a:rPr lang="de-DE" sz="1800" dirty="0" smtClean="0">
                <a:latin typeface="+mn-lt"/>
                <a:cs typeface="Arial" panose="020B0604020202020204" pitchFamily="34" charset="0"/>
              </a:rPr>
              <a:t>Entwicklung </a:t>
            </a:r>
            <a:r>
              <a:rPr lang="de-DE" sz="1800" dirty="0">
                <a:latin typeface="+mn-lt"/>
                <a:cs typeface="Arial" panose="020B0604020202020204" pitchFamily="34" charset="0"/>
              </a:rPr>
              <a:t>von Unterrichtskonzepten (Zusammenarbeit mit Schulen</a:t>
            </a:r>
            <a:r>
              <a:rPr lang="de-DE" sz="1800" dirty="0" smtClean="0">
                <a:latin typeface="+mn-lt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de-DE" sz="1800" dirty="0">
                <a:latin typeface="+mn-lt"/>
                <a:cs typeface="Arial" panose="020B0604020202020204" pitchFamily="34" charset="0"/>
              </a:rPr>
              <a:t>Entwicklung von </a:t>
            </a:r>
            <a:r>
              <a:rPr lang="de-DE" sz="1800" dirty="0" smtClean="0">
                <a:latin typeface="+mn-lt"/>
                <a:cs typeface="Arial" panose="020B0604020202020204" pitchFamily="34" charset="0"/>
              </a:rPr>
              <a:t>Lehrkonzepten sowie Fort- </a:t>
            </a:r>
            <a:r>
              <a:rPr lang="de-DE" sz="1800" dirty="0">
                <a:latin typeface="+mn-lt"/>
                <a:cs typeface="Arial" panose="020B0604020202020204" pitchFamily="34" charset="0"/>
              </a:rPr>
              <a:t>&amp; </a:t>
            </a:r>
            <a:r>
              <a:rPr lang="de-DE" sz="1800" dirty="0" smtClean="0">
                <a:latin typeface="+mn-lt"/>
                <a:cs typeface="Arial" panose="020B0604020202020204" pitchFamily="34" charset="0"/>
              </a:rPr>
              <a:t>Weiterbildungskonzepten </a:t>
            </a:r>
            <a:r>
              <a:rPr lang="de-DE" sz="1800" dirty="0">
                <a:latin typeface="+mn-lt"/>
                <a:cs typeface="Arial" panose="020B0604020202020204" pitchFamily="34" charset="0"/>
              </a:rPr>
              <a:t>(Zusammenarbeit mit </a:t>
            </a:r>
            <a:r>
              <a:rPr lang="de-DE" sz="1800" dirty="0" smtClean="0">
                <a:latin typeface="+mn-lt"/>
                <a:cs typeface="Arial" panose="020B0604020202020204" pitchFamily="34" charset="0"/>
              </a:rPr>
              <a:t>zweiter und dritter Phase)</a:t>
            </a:r>
          </a:p>
          <a:p>
            <a:pPr marL="457200" lvl="1" indent="0">
              <a:buNone/>
            </a:pPr>
            <a:endParaRPr lang="de-DE" sz="18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1800" dirty="0" smtClean="0">
                <a:latin typeface="+mn-lt"/>
                <a:cs typeface="Arial" panose="020B0604020202020204" pitchFamily="34" charset="0"/>
              </a:rPr>
              <a:t>Horizontale </a:t>
            </a:r>
            <a:r>
              <a:rPr lang="de-DE" sz="1800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Vernetzung von Fachwissenschaften, </a:t>
            </a:r>
            <a:r>
              <a:rPr lang="de-DE" sz="18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Fachdidaktiken</a:t>
            </a:r>
            <a:r>
              <a:rPr lang="de-DE" sz="1800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de-DE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Bildungswissenschaften</a:t>
            </a:r>
            <a:r>
              <a:rPr lang="de-DE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de-DE" sz="1800" dirty="0">
                <a:latin typeface="+mn-lt"/>
                <a:cs typeface="Arial" panose="020B0604020202020204" pitchFamily="34" charset="0"/>
              </a:rPr>
              <a:t>Maßnahmen zur </a:t>
            </a:r>
            <a:r>
              <a:rPr lang="de-DE" sz="1800" dirty="0" smtClean="0">
                <a:latin typeface="+mn-lt"/>
                <a:cs typeface="Arial" panose="020B0604020202020204" pitchFamily="34" charset="0"/>
              </a:rPr>
              <a:t>Unterstützung der Selbstreflexion </a:t>
            </a:r>
            <a:r>
              <a:rPr lang="de-DE" sz="1800" dirty="0">
                <a:latin typeface="+mn-lt"/>
                <a:cs typeface="Arial" panose="020B0604020202020204" pitchFamily="34" charset="0"/>
              </a:rPr>
              <a:t>und zum Aufbau einer reflexiven Lehrpersönlichkeit </a:t>
            </a:r>
          </a:p>
          <a:p>
            <a:pPr lvl="1"/>
            <a:r>
              <a:rPr lang="de-DE" sz="1800" dirty="0" smtClean="0">
                <a:latin typeface="+mn-lt"/>
                <a:cs typeface="Arial" panose="020B0604020202020204" pitchFamily="34" charset="0"/>
              </a:rPr>
              <a:t>Maßnahmen zur </a:t>
            </a:r>
            <a:r>
              <a:rPr lang="de-DE" sz="1800" dirty="0">
                <a:latin typeface="+mn-lt"/>
                <a:cs typeface="Arial" panose="020B0604020202020204" pitchFamily="34" charset="0"/>
              </a:rPr>
              <a:t>Entwicklung von Medienkompetenz </a:t>
            </a:r>
            <a:r>
              <a:rPr lang="de-DE" sz="1800" dirty="0" smtClean="0">
                <a:latin typeface="+mn-lt"/>
                <a:cs typeface="Arial" panose="020B0604020202020204" pitchFamily="34" charset="0"/>
              </a:rPr>
              <a:t>(Mediennutzung im </a:t>
            </a:r>
            <a:r>
              <a:rPr lang="de-DE" sz="1800" dirty="0">
                <a:latin typeface="+mn-lt"/>
                <a:cs typeface="Arial" panose="020B0604020202020204" pitchFamily="34" charset="0"/>
              </a:rPr>
              <a:t>Unterricht) </a:t>
            </a: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>
                <a:latin typeface="+mj-lt"/>
                <a:cs typeface="Arial" panose="020B0604020202020204" pitchFamily="34" charset="0"/>
              </a:rPr>
              <a:t>Ziele des Projektes U.EDU</a:t>
            </a:r>
          </a:p>
        </p:txBody>
      </p:sp>
      <p:sp>
        <p:nvSpPr>
          <p:cNvPr id="3" name="Rechteck 2"/>
          <p:cNvSpPr/>
          <p:nvPr/>
        </p:nvSpPr>
        <p:spPr>
          <a:xfrm>
            <a:off x="6686329" y="6356354"/>
            <a:ext cx="23499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srgbClr val="B92819"/>
                </a:solidFill>
                <a:ea typeface="+mn-ea"/>
                <a:cs typeface="Arial" panose="020B0604020202020204" pitchFamily="34" charset="0"/>
              </a:rPr>
              <a:t>https://</a:t>
            </a:r>
            <a:r>
              <a:rPr lang="de-DE" sz="1400" dirty="0" smtClean="0">
                <a:solidFill>
                  <a:srgbClr val="B92819"/>
                </a:solidFill>
                <a:ea typeface="+mn-ea"/>
                <a:cs typeface="Arial" panose="020B0604020202020204" pitchFamily="34" charset="0"/>
              </a:rPr>
              <a:t>uedu.uni-kl.de</a:t>
            </a:r>
            <a:endParaRPr lang="de-DE" sz="1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80728"/>
            <a:ext cx="1046232" cy="83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329" y="2659501"/>
            <a:ext cx="1051082" cy="44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582" y="2695543"/>
            <a:ext cx="838901" cy="53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060" y="2314630"/>
            <a:ext cx="394848" cy="77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59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b="1" dirty="0">
                <a:solidFill>
                  <a:srgbClr val="871D33"/>
                </a:solidFill>
                <a:latin typeface="+mn-lt"/>
                <a:cs typeface="Arial" panose="020B0604020202020204" pitchFamily="34" charset="0"/>
              </a:rPr>
              <a:t>QLB - JGU Mainz</a:t>
            </a:r>
            <a:r>
              <a:rPr lang="de-DE" sz="2400" dirty="0">
                <a:latin typeface="+mn-lt"/>
              </a:rPr>
              <a:t>: </a:t>
            </a:r>
            <a:r>
              <a:rPr lang="de-DE" sz="2000" dirty="0">
                <a:latin typeface="+mn-lt"/>
                <a:cs typeface="Arial" panose="020B0604020202020204" pitchFamily="34" charset="0"/>
              </a:rPr>
              <a:t>Projekt „Das Lehr-Lern-Forschungslabor – Ort zukunftsorientierter </a:t>
            </a:r>
            <a:r>
              <a:rPr lang="de-DE" sz="2000" b="1" dirty="0">
                <a:latin typeface="+mn-lt"/>
                <a:cs typeface="Arial" panose="020B0604020202020204" pitchFamily="34" charset="0"/>
              </a:rPr>
              <a:t>Kooperation in der Lehramtsausbildung</a:t>
            </a:r>
            <a:r>
              <a:rPr lang="de-DE" sz="2000" dirty="0">
                <a:latin typeface="+mn-lt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de-DE" sz="2000" dirty="0" smtClean="0">
              <a:cs typeface="Arial" panose="020B0604020202020204" pitchFamily="34" charset="0"/>
            </a:endParaRPr>
          </a:p>
          <a:p>
            <a:r>
              <a:rPr lang="de-DE" sz="2000" dirty="0" smtClean="0">
                <a:cs typeface="Arial" panose="020B0604020202020204" pitchFamily="34" charset="0"/>
              </a:rPr>
              <a:t>Laufzeit: Januar 2016 – Juni 2019</a:t>
            </a:r>
          </a:p>
          <a:p>
            <a:r>
              <a:rPr lang="de-DE" sz="2000" dirty="0" smtClean="0">
                <a:cs typeface="Arial" panose="020B0604020202020204" pitchFamily="34" charset="0"/>
              </a:rPr>
              <a:t>Fördersumme: 2,5 Mio. €</a:t>
            </a:r>
          </a:p>
          <a:p>
            <a:r>
              <a:rPr lang="de-DE" sz="2000" dirty="0" smtClean="0">
                <a:cs typeface="Arial" panose="020B0604020202020204" pitchFamily="34" charset="0"/>
              </a:rPr>
              <a:t>Beteiligte Fächer: </a:t>
            </a:r>
            <a:r>
              <a:rPr lang="de-DE" sz="2000" dirty="0" smtClean="0">
                <a:solidFill>
                  <a:srgbClr val="0000FF"/>
                </a:solidFill>
                <a:cs typeface="Arial" panose="020B0604020202020204" pitchFamily="34" charset="0"/>
              </a:rPr>
              <a:t>Bildungswissenschaften, Englisch, Geschichte und Physik</a:t>
            </a:r>
          </a:p>
          <a:p>
            <a:r>
              <a:rPr lang="de-DE" sz="2000" dirty="0" smtClean="0">
                <a:cs typeface="Arial" panose="020B0604020202020204" pitchFamily="34" charset="0"/>
              </a:rPr>
              <a:t>Lehr-Lern-Forschungslabore: Durchführung, Videodokumentation und Auswertung von Unterrichtsprojekten in Kopplung zwischen Fachdidaktik und Bildungswissenschaft</a:t>
            </a:r>
          </a:p>
          <a:p>
            <a:r>
              <a:rPr lang="de-DE" sz="2000" dirty="0" smtClean="0">
                <a:cs typeface="Arial" panose="020B0604020202020204" pitchFamily="34" charset="0"/>
              </a:rPr>
              <a:t>Außerdem Entwicklungsarbeiten in Fachdidaktiken: </a:t>
            </a:r>
            <a:r>
              <a:rPr lang="de-DE" sz="2000" dirty="0">
                <a:cs typeface="Arial" panose="020B0604020202020204" pitchFamily="34" charset="0"/>
              </a:rPr>
              <a:t>T</a:t>
            </a:r>
            <a:r>
              <a:rPr lang="de-DE" sz="2000" dirty="0" smtClean="0">
                <a:cs typeface="Arial" panose="020B0604020202020204" pitchFamily="34" charset="0"/>
              </a:rPr>
              <a:t>ablets im Fremdsprachenunterricht (Englisch), Exkursionsdidaktik (Geschichte), virtuelle Experimente (Physik)</a:t>
            </a:r>
            <a:endParaRPr lang="de-DE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5023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000" b="1" dirty="0" smtClean="0">
                <a:solidFill>
                  <a:srgbClr val="871D33"/>
                </a:solidFill>
                <a:latin typeface="+mn-lt"/>
                <a:cs typeface="Arial" panose="020B0604020202020204" pitchFamily="34" charset="0"/>
              </a:rPr>
              <a:t>QLB - Zweite Förderphase</a:t>
            </a:r>
            <a:r>
              <a:rPr lang="de-DE" sz="2000" dirty="0" smtClean="0">
                <a:latin typeface="+mn-lt"/>
                <a:cs typeface="Arial" panose="020B0604020202020204" pitchFamily="34" charset="0"/>
              </a:rPr>
              <a:t>: „Lehr-Lern-Forschungslabore </a:t>
            </a:r>
            <a:r>
              <a:rPr lang="de-DE" sz="2000" dirty="0">
                <a:latin typeface="+mn-lt"/>
                <a:cs typeface="Arial" panose="020B0604020202020204" pitchFamily="34" charset="0"/>
              </a:rPr>
              <a:t>als Orte vertieften </a:t>
            </a:r>
            <a:r>
              <a:rPr lang="de-DE" sz="2000" dirty="0" smtClean="0">
                <a:latin typeface="+mn-lt"/>
                <a:cs typeface="Arial" panose="020B0604020202020204" pitchFamily="34" charset="0"/>
              </a:rPr>
              <a:t>Lernens - </a:t>
            </a:r>
            <a:r>
              <a:rPr lang="de-DE" sz="2000" b="1" dirty="0" smtClean="0">
                <a:latin typeface="+mn-lt"/>
                <a:cs typeface="Arial" panose="020B0604020202020204" pitchFamily="34" charset="0"/>
              </a:rPr>
              <a:t>Modell </a:t>
            </a:r>
            <a:r>
              <a:rPr lang="de-DE" sz="2000" b="1" dirty="0">
                <a:latin typeface="+mn-lt"/>
                <a:cs typeface="Arial" panose="020B0604020202020204" pitchFamily="34" charset="0"/>
              </a:rPr>
              <a:t>kooperativer </a:t>
            </a:r>
            <a:r>
              <a:rPr lang="de-DE" sz="2000" b="1" dirty="0" smtClean="0">
                <a:latin typeface="+mn-lt"/>
                <a:cs typeface="Arial" panose="020B0604020202020204" pitchFamily="34" charset="0"/>
              </a:rPr>
              <a:t>Lehrerbildung</a:t>
            </a:r>
            <a:r>
              <a:rPr lang="de-DE" sz="2000" dirty="0" smtClean="0">
                <a:latin typeface="+mn-lt"/>
                <a:cs typeface="Arial" panose="020B0604020202020204" pitchFamily="34" charset="0"/>
              </a:rPr>
              <a:t>“</a:t>
            </a:r>
            <a:r>
              <a:rPr lang="de-DE" sz="2000" dirty="0">
                <a:latin typeface="+mn-lt"/>
                <a:cs typeface="Arial" panose="020B0604020202020204" pitchFamily="34" charset="0"/>
              </a:rPr>
              <a:t/>
            </a:r>
            <a:br>
              <a:rPr lang="de-DE" sz="2000" dirty="0">
                <a:latin typeface="+mn-lt"/>
                <a:cs typeface="Arial" panose="020B0604020202020204" pitchFamily="34" charset="0"/>
              </a:rPr>
            </a:br>
            <a:endParaRPr lang="de-DE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de-DE" sz="2000" dirty="0" smtClean="0"/>
          </a:p>
          <a:p>
            <a:r>
              <a:rPr lang="de-DE" sz="2000" dirty="0" smtClean="0">
                <a:cs typeface="Arial" panose="020B0604020202020204" pitchFamily="34" charset="0"/>
              </a:rPr>
              <a:t>Laufzeit: Juli 2019 – Dezember 2023</a:t>
            </a:r>
          </a:p>
          <a:p>
            <a:r>
              <a:rPr lang="de-DE" sz="2000" dirty="0">
                <a:cs typeface="Arial" panose="020B0604020202020204" pitchFamily="34" charset="0"/>
              </a:rPr>
              <a:t>Fördersumme: 2,5 Mio. €</a:t>
            </a:r>
          </a:p>
          <a:p>
            <a:r>
              <a:rPr lang="de-DE" sz="2000" b="1" dirty="0" smtClean="0">
                <a:cs typeface="Arial" panose="020B0604020202020204" pitchFamily="34" charset="0"/>
              </a:rPr>
              <a:t>weitere Fächer</a:t>
            </a:r>
            <a:r>
              <a:rPr lang="de-DE" sz="2000" dirty="0" smtClean="0">
                <a:cs typeface="Arial" panose="020B0604020202020204" pitchFamily="34" charset="0"/>
              </a:rPr>
              <a:t>: </a:t>
            </a:r>
            <a:r>
              <a:rPr lang="de-DE" sz="2000" dirty="0" smtClean="0">
                <a:solidFill>
                  <a:srgbClr val="0000FF"/>
                </a:solidFill>
                <a:cs typeface="Arial" panose="020B0604020202020204" pitchFamily="34" charset="0"/>
              </a:rPr>
              <a:t>Französisch/Spanisch/Italienisch, Musik und katholische Religion</a:t>
            </a:r>
          </a:p>
          <a:p>
            <a:r>
              <a:rPr lang="de-DE" sz="2000" dirty="0" smtClean="0">
                <a:cs typeface="Arial" panose="020B0604020202020204" pitchFamily="34" charset="0"/>
              </a:rPr>
              <a:t>Bildung von Tandems zwischen „alten“ und „weiteren“ Fächern</a:t>
            </a:r>
          </a:p>
          <a:p>
            <a:r>
              <a:rPr lang="de-DE" sz="2000" dirty="0" smtClean="0">
                <a:cs typeface="Arial" panose="020B0604020202020204" pitchFamily="34" charset="0"/>
              </a:rPr>
              <a:t>Weiterentwicklung der derzeitigen Videoplattform zu einer interaktiven Lehr-Lern-Plattform</a:t>
            </a:r>
          </a:p>
          <a:p>
            <a:r>
              <a:rPr lang="de-DE" sz="2000" b="1" dirty="0" smtClean="0">
                <a:cs typeface="Arial" panose="020B0604020202020204" pitchFamily="34" charset="0"/>
              </a:rPr>
              <a:t>Kooperation mit Studienseminaren</a:t>
            </a:r>
            <a:endParaRPr lang="de-DE" sz="2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1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38151"/>
            <a:ext cx="6190456" cy="923925"/>
          </a:xfrm>
        </p:spPr>
        <p:txBody>
          <a:bodyPr/>
          <a:lstStyle/>
          <a:p>
            <a:r>
              <a:rPr lang="de-DE" sz="2400" b="1" dirty="0" smtClean="0">
                <a:latin typeface="Calibri" panose="020F0502020204030204" pitchFamily="34" charset="0"/>
              </a:rPr>
              <a:t>Evaluation der Lehrkräfteausbildung in Rheinland-Pfalz</a:t>
            </a:r>
            <a:br>
              <a:rPr lang="de-DE" sz="2400" b="1" dirty="0" smtClean="0">
                <a:latin typeface="Calibri" panose="020F0502020204030204" pitchFamily="34" charset="0"/>
              </a:rPr>
            </a:br>
            <a:r>
              <a:rPr lang="de-DE" sz="1800" b="1" dirty="0" smtClean="0">
                <a:latin typeface="Calibri" panose="020F0502020204030204" pitchFamily="34" charset="0"/>
              </a:rPr>
              <a:t>(JGU Mainz, Prof. Imhof)</a:t>
            </a:r>
            <a:endParaRPr lang="de-DE" sz="1800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2" y="1484784"/>
            <a:ext cx="7739063" cy="4968404"/>
          </a:xfrm>
        </p:spPr>
        <p:txBody>
          <a:bodyPr/>
          <a:lstStyle/>
          <a:p>
            <a:pPr marL="0" indent="0"/>
            <a:endParaRPr lang="de-DE" sz="1400" i="1" dirty="0" smtClean="0">
              <a:solidFill>
                <a:srgbClr val="000000"/>
              </a:solidFill>
              <a:latin typeface="Calibri"/>
            </a:endParaRPr>
          </a:p>
          <a:p>
            <a:pPr>
              <a:buFont typeface="Symbol"/>
              <a:buChar char="·"/>
            </a:pPr>
            <a:r>
              <a:rPr lang="de-DE" sz="1800" b="1" i="1" dirty="0" smtClean="0">
                <a:solidFill>
                  <a:srgbClr val="000000"/>
                </a:solidFill>
                <a:latin typeface="Calibri"/>
              </a:rPr>
              <a:t>Untersuchung der Kompetenzentwicklung </a:t>
            </a: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/ Wirkung bzw. Nutzen der Ausbildungselemente / Verbindung von Studium und Vorbereitungsdienst </a:t>
            </a:r>
          </a:p>
          <a:p>
            <a:pPr>
              <a:buFont typeface="Symbol"/>
              <a:buChar char="·"/>
            </a:pP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Querschnitts- und Längsschnittstudie im </a:t>
            </a:r>
            <a:r>
              <a:rPr lang="de-DE" sz="1800" b="1" i="1" dirty="0">
                <a:solidFill>
                  <a:srgbClr val="000000"/>
                </a:solidFill>
                <a:latin typeface="Calibri"/>
              </a:rPr>
              <a:t>Zeitraum 2017 – </a:t>
            </a:r>
            <a:r>
              <a:rPr lang="de-DE" sz="1800" b="1" i="1" dirty="0" smtClean="0">
                <a:solidFill>
                  <a:srgbClr val="000000"/>
                </a:solidFill>
                <a:latin typeface="Calibri"/>
              </a:rPr>
              <a:t>2020 </a:t>
            </a:r>
          </a:p>
          <a:p>
            <a:pPr>
              <a:spcAft>
                <a:spcPts val="1400"/>
              </a:spcAft>
              <a:buFont typeface="Symbol"/>
              <a:buChar char="·"/>
            </a:pP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Befragung von </a:t>
            </a:r>
            <a:r>
              <a:rPr lang="de-DE" sz="1800" b="1" i="1" dirty="0" smtClean="0">
                <a:solidFill>
                  <a:srgbClr val="000000"/>
                </a:solidFill>
                <a:latin typeface="Calibri"/>
              </a:rPr>
              <a:t>Anwärterinnen und Anwärtern </a:t>
            </a: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sowie </a:t>
            </a:r>
            <a:r>
              <a:rPr lang="de-DE" sz="1800" b="1" i="1" dirty="0" smtClean="0">
                <a:solidFill>
                  <a:srgbClr val="000000"/>
                </a:solidFill>
                <a:latin typeface="Calibri"/>
              </a:rPr>
              <a:t>Ausbilderinnen und Ausbildern</a:t>
            </a: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 (Schulleitung, Seminarleitung, Fachleitung, Ausbildungsleitung, Mentorinnen und Mentoren)</a:t>
            </a:r>
          </a:p>
          <a:p>
            <a:pPr>
              <a:buFont typeface="Symbol"/>
              <a:buChar char="·"/>
            </a:pPr>
            <a:r>
              <a:rPr lang="de-DE" sz="1800" i="1" dirty="0" smtClean="0">
                <a:solidFill>
                  <a:srgbClr val="0000FF"/>
                </a:solidFill>
                <a:latin typeface="Calibri"/>
              </a:rPr>
              <a:t>Untersuchte Aspekte bei den </a:t>
            </a:r>
            <a:r>
              <a:rPr lang="de-DE" sz="2000" b="1" i="1" dirty="0" smtClean="0">
                <a:solidFill>
                  <a:srgbClr val="0000FF"/>
                </a:solidFill>
                <a:latin typeface="Calibri"/>
              </a:rPr>
              <a:t>Anwärterinnen und Anwärtern</a:t>
            </a:r>
            <a:r>
              <a:rPr lang="de-DE" sz="1800" i="1" dirty="0" smtClean="0">
                <a:solidFill>
                  <a:srgbClr val="0000FF"/>
                </a:solidFill>
                <a:latin typeface="Calibri"/>
              </a:rPr>
              <a:t>:</a:t>
            </a:r>
          </a:p>
          <a:p>
            <a:pPr marL="358775" indent="0"/>
            <a:r>
              <a:rPr lang="de-DE" sz="1800" b="1" i="1" dirty="0" smtClean="0">
                <a:solidFill>
                  <a:srgbClr val="000000"/>
                </a:solidFill>
                <a:latin typeface="Calibri"/>
              </a:rPr>
              <a:t>Nutzung von Lerngelegenheiten </a:t>
            </a: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(z.B. Interaktion mit Ausbildungspersonen, Relevanz und Nützlichkeit der Ausbildungselemente), </a:t>
            </a:r>
            <a:r>
              <a:rPr lang="de-DE" sz="1800" b="1" i="1" dirty="0" smtClean="0">
                <a:solidFill>
                  <a:srgbClr val="000000"/>
                </a:solidFill>
                <a:latin typeface="Calibri"/>
              </a:rPr>
              <a:t>Professionelle Kompetenz </a:t>
            </a: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(z.B. Fachenthusiasmus, Selbstwirksamkeit, Professionswissen), </a:t>
            </a:r>
            <a:r>
              <a:rPr lang="de-DE" sz="1800" b="1" i="1" dirty="0" smtClean="0">
                <a:solidFill>
                  <a:srgbClr val="000000"/>
                </a:solidFill>
                <a:latin typeface="Calibri"/>
              </a:rPr>
              <a:t>Professionelles Verhalten</a:t>
            </a: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 (z.B. Unterrichten, Diagnostizieren und Bewerten, arbeitsbezogene Verhaltensmuster), </a:t>
            </a:r>
            <a:r>
              <a:rPr lang="de-DE" sz="1800" b="1" i="1" dirty="0" smtClean="0">
                <a:solidFill>
                  <a:srgbClr val="000000"/>
                </a:solidFill>
                <a:latin typeface="Calibri"/>
              </a:rPr>
              <a:t>Berufsbiographie</a:t>
            </a:r>
            <a:r>
              <a:rPr lang="de-DE" sz="1800" i="1" dirty="0" smtClean="0">
                <a:solidFill>
                  <a:srgbClr val="000000"/>
                </a:solidFill>
                <a:latin typeface="Calibri"/>
              </a:rPr>
              <a:t> (z.B. Wohlbefinden, Berufsrolle, Reflexion und Zielorientierung)</a:t>
            </a:r>
          </a:p>
          <a:p>
            <a:pPr>
              <a:buFont typeface="Symbol"/>
              <a:buChar char="·"/>
            </a:pPr>
            <a:endParaRPr lang="de-DE" sz="1800" dirty="0" smtClean="0">
              <a:solidFill>
                <a:srgbClr val="000000"/>
              </a:solidFill>
              <a:latin typeface="Calibri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76256" y="6597356"/>
            <a:ext cx="1810544" cy="365125"/>
          </a:xfrm>
        </p:spPr>
        <p:txBody>
          <a:bodyPr/>
          <a:lstStyle/>
          <a:p>
            <a:pPr>
              <a:defRPr/>
            </a:pPr>
            <a:endParaRPr lang="de-DE" sz="12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9. Mai 2019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LDK Ludwigshafen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92116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BM_PP-Vorlage">
  <a:themeElements>
    <a:clrScheme name="PP-Vorlage (Stand 18_05_11) 1">
      <a:dk1>
        <a:srgbClr val="000000"/>
      </a:dk1>
      <a:lt1>
        <a:srgbClr val="FFFFFF"/>
      </a:lt1>
      <a:dk2>
        <a:srgbClr val="871D33"/>
      </a:dk2>
      <a:lt2>
        <a:srgbClr val="808080"/>
      </a:lt2>
      <a:accent1>
        <a:srgbClr val="871D33"/>
      </a:accent1>
      <a:accent2>
        <a:srgbClr val="C3591B"/>
      </a:accent2>
      <a:accent3>
        <a:srgbClr val="FFFFFF"/>
      </a:accent3>
      <a:accent4>
        <a:srgbClr val="000000"/>
      </a:accent4>
      <a:accent5>
        <a:srgbClr val="C3ABAD"/>
      </a:accent5>
      <a:accent6>
        <a:srgbClr val="B05017"/>
      </a:accent6>
      <a:hlink>
        <a:srgbClr val="3D7417"/>
      </a:hlink>
      <a:folHlink>
        <a:srgbClr val="0F2136"/>
      </a:folHlink>
    </a:clrScheme>
    <a:fontScheme name="PP-Vorlage (Stand 18_05_11)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-Vorlage (Stand 18_05_11) 1">
        <a:dk1>
          <a:srgbClr val="000000"/>
        </a:dk1>
        <a:lt1>
          <a:srgbClr val="FFFFFF"/>
        </a:lt1>
        <a:dk2>
          <a:srgbClr val="871D33"/>
        </a:dk2>
        <a:lt2>
          <a:srgbClr val="808080"/>
        </a:lt2>
        <a:accent1>
          <a:srgbClr val="871D33"/>
        </a:accent1>
        <a:accent2>
          <a:srgbClr val="C3591B"/>
        </a:accent2>
        <a:accent3>
          <a:srgbClr val="FFFFFF"/>
        </a:accent3>
        <a:accent4>
          <a:srgbClr val="000000"/>
        </a:accent4>
        <a:accent5>
          <a:srgbClr val="C3ABAD"/>
        </a:accent5>
        <a:accent6>
          <a:srgbClr val="B05017"/>
        </a:accent6>
        <a:hlink>
          <a:srgbClr val="3D7417"/>
        </a:hlink>
        <a:folHlink>
          <a:srgbClr val="0F21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-Vorlage (Stand 18_05_11) 2">
        <a:dk1>
          <a:srgbClr val="000000"/>
        </a:dk1>
        <a:lt1>
          <a:srgbClr val="FFFFFF"/>
        </a:lt1>
        <a:dk2>
          <a:srgbClr val="871D33"/>
        </a:dk2>
        <a:lt2>
          <a:srgbClr val="808080"/>
        </a:lt2>
        <a:accent1>
          <a:srgbClr val="9F4A5C"/>
        </a:accent1>
        <a:accent2>
          <a:srgbClr val="CF7A49"/>
        </a:accent2>
        <a:accent3>
          <a:srgbClr val="FFFFFF"/>
        </a:accent3>
        <a:accent4>
          <a:srgbClr val="000000"/>
        </a:accent4>
        <a:accent5>
          <a:srgbClr val="CDB1B5"/>
        </a:accent5>
        <a:accent6>
          <a:srgbClr val="BB6E41"/>
        </a:accent6>
        <a:hlink>
          <a:srgbClr val="649045"/>
        </a:hlink>
        <a:folHlink>
          <a:srgbClr val="3F4D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-Vorlage (Stand 18_05_11) 3">
        <a:dk1>
          <a:srgbClr val="000000"/>
        </a:dk1>
        <a:lt1>
          <a:srgbClr val="FFFFFF"/>
        </a:lt1>
        <a:dk2>
          <a:srgbClr val="871D33"/>
        </a:dk2>
        <a:lt2>
          <a:srgbClr val="2D2015"/>
        </a:lt2>
        <a:accent1>
          <a:srgbClr val="B77785"/>
        </a:accent1>
        <a:accent2>
          <a:srgbClr val="DB9B76"/>
        </a:accent2>
        <a:accent3>
          <a:srgbClr val="FFFFFF"/>
        </a:accent3>
        <a:accent4>
          <a:srgbClr val="000000"/>
        </a:accent4>
        <a:accent5>
          <a:srgbClr val="D8BDC2"/>
        </a:accent5>
        <a:accent6>
          <a:srgbClr val="C68C6A"/>
        </a:accent6>
        <a:hlink>
          <a:srgbClr val="8BAC74"/>
        </a:hlink>
        <a:folHlink>
          <a:srgbClr val="6F7A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-Vorlage (Stand 18_05_11) 4">
        <a:dk1>
          <a:srgbClr val="000000"/>
        </a:dk1>
        <a:lt1>
          <a:srgbClr val="FFFFFF"/>
        </a:lt1>
        <a:dk2>
          <a:srgbClr val="871D33"/>
        </a:dk2>
        <a:lt2>
          <a:srgbClr val="2D2015"/>
        </a:lt2>
        <a:accent1>
          <a:srgbClr val="CFA5AD"/>
        </a:accent1>
        <a:accent2>
          <a:srgbClr val="E7BDA4"/>
        </a:accent2>
        <a:accent3>
          <a:srgbClr val="FFFFFF"/>
        </a:accent3>
        <a:accent4>
          <a:srgbClr val="000000"/>
        </a:accent4>
        <a:accent5>
          <a:srgbClr val="E4CFD3"/>
        </a:accent5>
        <a:accent6>
          <a:srgbClr val="D1AB94"/>
        </a:accent6>
        <a:hlink>
          <a:srgbClr val="B1C7A2"/>
        </a:hlink>
        <a:folHlink>
          <a:srgbClr val="9FA6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-Vorlage (Stand 18_05_11) 5">
        <a:dk1>
          <a:srgbClr val="000000"/>
        </a:dk1>
        <a:lt1>
          <a:srgbClr val="FFFFFF"/>
        </a:lt1>
        <a:dk2>
          <a:srgbClr val="871D33"/>
        </a:dk2>
        <a:lt2>
          <a:srgbClr val="2D2015"/>
        </a:lt2>
        <a:accent1>
          <a:srgbClr val="E7D2D6"/>
        </a:accent1>
        <a:accent2>
          <a:srgbClr val="F3DED1"/>
        </a:accent2>
        <a:accent3>
          <a:srgbClr val="FFFFFF"/>
        </a:accent3>
        <a:accent4>
          <a:srgbClr val="000000"/>
        </a:accent4>
        <a:accent5>
          <a:srgbClr val="F1E5E8"/>
        </a:accent5>
        <a:accent6>
          <a:srgbClr val="DCC9BD"/>
        </a:accent6>
        <a:hlink>
          <a:srgbClr val="D8E3D1"/>
        </a:hlink>
        <a:folHlink>
          <a:srgbClr val="CFD3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-Design">
  <a:themeElements>
    <a:clrScheme name="TU KL">
      <a:dk1>
        <a:sysClr val="windowText" lastClr="000000"/>
      </a:dk1>
      <a:lt1>
        <a:sysClr val="window" lastClr="FFFFFF"/>
      </a:lt1>
      <a:dk2>
        <a:srgbClr val="005F8C"/>
      </a:dk2>
      <a:lt2>
        <a:srgbClr val="EEECE1"/>
      </a:lt2>
      <a:accent1>
        <a:srgbClr val="B92819"/>
      </a:accent1>
      <a:accent2>
        <a:srgbClr val="827D78"/>
      </a:accent2>
      <a:accent3>
        <a:srgbClr val="C3BEB9"/>
      </a:accent3>
      <a:accent4>
        <a:srgbClr val="828C96"/>
      </a:accent4>
      <a:accent5>
        <a:srgbClr val="C3C8C8"/>
      </a:accent5>
      <a:accent6>
        <a:srgbClr val="82AFC8"/>
      </a:accent6>
      <a:hlink>
        <a:srgbClr val="C80096"/>
      </a:hlink>
      <a:folHlink>
        <a:srgbClr val="AA008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BM_PP-Vorlage</Template>
  <TotalTime>0</TotalTime>
  <Words>1328</Words>
  <Application>Microsoft Office PowerPoint</Application>
  <PresentationFormat>Bildschirmpräsentation (4:3)</PresentationFormat>
  <Paragraphs>269</Paragraphs>
  <Slides>26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26</vt:i4>
      </vt:variant>
    </vt:vector>
  </HeadingPairs>
  <TitlesOfParts>
    <vt:vector size="31" baseType="lpstr">
      <vt:lpstr>BM_PP-Vorlage</vt:lpstr>
      <vt:lpstr>Office</vt:lpstr>
      <vt:lpstr>1_Office</vt:lpstr>
      <vt:lpstr>1_Office-Design</vt:lpstr>
      <vt:lpstr>Office-Design</vt:lpstr>
      <vt:lpstr>Lehrkräfteausbildung in Rheinland-Pfalz</vt:lpstr>
      <vt:lpstr> Bund-Länder-Vereinbarung „Qualitätsoffensive Lehrerbildung“ </vt:lpstr>
      <vt:lpstr>PowerPoint-Präsentation</vt:lpstr>
      <vt:lpstr>PowerPoint-Präsentation</vt:lpstr>
      <vt:lpstr>Unified Education: Medienbildung entlang der Lehrerbildungskette (U.EDU) QLB TU Kaiserslautern</vt:lpstr>
      <vt:lpstr>Ziele des Projektes U.EDU</vt:lpstr>
      <vt:lpstr>QLB - JGU Mainz: Projekt „Das Lehr-Lern-Forschungslabor – Ort zukunftsorientierter Kooperation in der Lehramtsausbildung“</vt:lpstr>
      <vt:lpstr>QLB - Zweite Förderphase: „Lehr-Lern-Forschungslabore als Orte vertieften Lernens - Modell kooperativer Lehrerbildung“ </vt:lpstr>
      <vt:lpstr>Evaluation der Lehrkräfteausbildung in Rheinland-Pfalz (JGU Mainz, Prof. Imhof)</vt:lpstr>
      <vt:lpstr>Evaluation der Lehrkräfteausbildung in Rheinland-Pfalz (JGU Mainz, Prof. Imhof)</vt:lpstr>
      <vt:lpstr>Evaluation der Lehrkräfteausbildung in Rheinland-Pfalz (JGU Mainz, Prof. Imhof)</vt:lpstr>
      <vt:lpstr>Evaluation der Lehrkräfteausbildung in Rheinland-Pfalz (JGU Mainz, Prof. Imhof)</vt:lpstr>
      <vt:lpstr>Evaluation der Lehrkräfteausbildung in Rheinland-Pfalz (JGU Mainz, Prof. Imhof)</vt:lpstr>
      <vt:lpstr>Evaluation der Lehrkräfteausbildung in Rheinland-Pfalz (JGU Mainz, Prof. Imhof)</vt:lpstr>
      <vt:lpstr>Demokratiebildung in den Studienseminaren RP</vt:lpstr>
      <vt:lpstr>Demokratiebildung im VD Gym</vt:lpstr>
      <vt:lpstr>Aufhebung Fächerkopplung Informatik</vt:lpstr>
      <vt:lpstr>Leuchtturmprojekt DiBi im VD</vt:lpstr>
      <vt:lpstr>Struktur – Überblick</vt:lpstr>
      <vt:lpstr>Struktur – Fachgruppen</vt:lpstr>
      <vt:lpstr>Ziele</vt:lpstr>
      <vt:lpstr>Zeitlicher Ablauf</vt:lpstr>
      <vt:lpstr>DigCompEdu</vt:lpstr>
      <vt:lpstr>Kompetenzstufen</vt:lpstr>
      <vt:lpstr>Ausblick</vt:lpstr>
      <vt:lpstr>Lehrkräfteausbildung in Rheinland-Pfalz</vt:lpstr>
    </vt:vector>
  </TitlesOfParts>
  <Company>MBWJK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Riederer, Florian</dc:creator>
  <cp:lastModifiedBy>0901-HeinF</cp:lastModifiedBy>
  <cp:revision>179</cp:revision>
  <cp:lastPrinted>2019-05-07T09:37:09Z</cp:lastPrinted>
  <dcterms:created xsi:type="dcterms:W3CDTF">2016-10-10T12:28:16Z</dcterms:created>
  <dcterms:modified xsi:type="dcterms:W3CDTF">2019-05-15T14:58:16Z</dcterms:modified>
</cp:coreProperties>
</file>