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46" r:id="rId4"/>
    <p:sldId id="347" r:id="rId5"/>
    <p:sldId id="270" r:id="rId6"/>
    <p:sldId id="271" r:id="rId7"/>
    <p:sldId id="260" r:id="rId8"/>
    <p:sldId id="261" r:id="rId9"/>
    <p:sldId id="382" r:id="rId10"/>
    <p:sldId id="343" r:id="rId11"/>
    <p:sldId id="265" r:id="rId12"/>
    <p:sldId id="266" r:id="rId13"/>
    <p:sldId id="383" r:id="rId14"/>
    <p:sldId id="268" r:id="rId15"/>
  </p:sldIdLst>
  <p:sldSz cx="12192000" cy="6858000"/>
  <p:notesSz cx="6858000" cy="9144000"/>
  <p:defaultTextStyle>
    <a:defPPr>
      <a:defRPr lang="de-D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ckblatt" id="{8AA5512D-2831-0A48-A87A-6CACF6E070BA}">
          <p14:sldIdLst>
            <p14:sldId id="256"/>
          </p14:sldIdLst>
        </p14:section>
        <p14:section name="Überblick" id="{81ED1393-26A0-C443-AD15-B5DEC2093FD9}">
          <p14:sldIdLst>
            <p14:sldId id="257"/>
            <p14:sldId id="346"/>
            <p14:sldId id="347"/>
            <p14:sldId id="270"/>
            <p14:sldId id="271"/>
            <p14:sldId id="260"/>
            <p14:sldId id="261"/>
            <p14:sldId id="382"/>
            <p14:sldId id="343"/>
            <p14:sldId id="265"/>
            <p14:sldId id="266"/>
            <p14:sldId id="383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5"/>
    <p:restoredTop sz="86418"/>
  </p:normalViewPr>
  <p:slideViewPr>
    <p:cSldViewPr snapToGrid="0" snapToObjects="1">
      <p:cViewPr varScale="1">
        <p:scale>
          <a:sx n="121" d="100"/>
          <a:sy n="121" d="100"/>
        </p:scale>
        <p:origin x="1016" y="176"/>
      </p:cViewPr>
      <p:guideLst/>
    </p:cSldViewPr>
  </p:slideViewPr>
  <p:outlineViewPr>
    <p:cViewPr>
      <p:scale>
        <a:sx n="33" d="100"/>
        <a:sy n="33" d="100"/>
      </p:scale>
      <p:origin x="0" y="-38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D496B-A918-E040-A9F9-CFB748DFABA9}" type="datetimeFigureOut">
              <a:rPr lang="de-DE" smtClean="0"/>
              <a:t>21.05.19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34EA1-3C8E-4844-BF7D-B16C7B8E7B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7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Ausgangssituation 2016</a:t>
            </a:r>
          </a:p>
          <a:p>
            <a:r>
              <a:rPr lang="de-DE" dirty="0"/>
              <a:t>Moodle-Ausbauplan qualitativ statt quantitativ notwendig</a:t>
            </a:r>
          </a:p>
          <a:p>
            <a:r>
              <a:rPr lang="de-DE" dirty="0"/>
              <a:t>schwache Nutzung von OMEGA, Einbettung der Medien in Unterrichtskontexte wenig zugänglich</a:t>
            </a:r>
          </a:p>
          <a:p>
            <a:r>
              <a:rPr lang="de-DE" dirty="0"/>
              <a:t>kompetenzorientiertes Angebot der Materialien in OMEGA </a:t>
            </a:r>
            <a:r>
              <a:rPr lang="de-DE" dirty="0" err="1"/>
              <a:t>zB</a:t>
            </a:r>
            <a:r>
              <a:rPr lang="de-DE" dirty="0"/>
              <a:t> schlecht mit Medienkompass vernetzt</a:t>
            </a:r>
          </a:p>
          <a:p>
            <a:r>
              <a:rPr lang="de-DE" dirty="0"/>
              <a:t>Einbettung von Medien im Bildungsserver wenig verbreitet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34EA1-3C8E-4844-BF7D-B16C7B8E7BA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24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34EA1-3C8E-4844-BF7D-B16C7B8E7BA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645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34EA1-3C8E-4844-BF7D-B16C7B8E7BA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90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34EA1-3C8E-4844-BF7D-B16C7B8E7BA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230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34EA1-3C8E-4844-BF7D-B16C7B8E7BA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40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34EA1-3C8E-4844-BF7D-B16C7B8E7BA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0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5365-97F3-0444-970B-92F320AE4A91}" type="datetimeFigureOut">
              <a:rPr lang="de-DE" smtClean="0"/>
              <a:t>21.05.19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BA12-638D-7B4F-8F6F-4EFD08AE5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03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5365-97F3-0444-970B-92F320AE4A91}" type="datetimeFigureOut">
              <a:rPr lang="de-DE" smtClean="0"/>
              <a:t>21.05.19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BA12-638D-7B4F-8F6F-4EFD08AE5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17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5365-97F3-0444-970B-92F320AE4A91}" type="datetimeFigureOut">
              <a:rPr lang="de-DE" smtClean="0"/>
              <a:t>21.05.19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BA12-638D-7B4F-8F6F-4EFD08AE5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66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6175168"/>
            <a:ext cx="10515600" cy="6828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6717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5365-97F3-0444-970B-92F320AE4A91}" type="datetimeFigureOut">
              <a:rPr lang="de-DE" smtClean="0"/>
              <a:t>21.05.19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BA12-638D-7B4F-8F6F-4EFD08AE5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59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5365-97F3-0444-970B-92F320AE4A91}" type="datetimeFigureOut">
              <a:rPr lang="de-DE" smtClean="0"/>
              <a:t>21.05.19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BA12-638D-7B4F-8F6F-4EFD08AE5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9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5365-97F3-0444-970B-92F320AE4A91}" type="datetimeFigureOut">
              <a:rPr lang="de-DE" smtClean="0"/>
              <a:t>21.05.19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BA12-638D-7B4F-8F6F-4EFD08AE5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3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5365-97F3-0444-970B-92F320AE4A91}" type="datetimeFigureOut">
              <a:rPr lang="de-DE" smtClean="0"/>
              <a:t>21.05.19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BA12-638D-7B4F-8F6F-4EFD08AE5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9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5365-97F3-0444-970B-92F320AE4A91}" type="datetimeFigureOut">
              <a:rPr lang="de-DE" smtClean="0"/>
              <a:t>21.05.19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BA12-638D-7B4F-8F6F-4EFD08AE5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8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5365-97F3-0444-970B-92F320AE4A91}" type="datetimeFigureOut">
              <a:rPr lang="de-DE" smtClean="0"/>
              <a:t>21.05.19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BA12-638D-7B4F-8F6F-4EFD08AE5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48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15365-97F3-0444-970B-92F320AE4A91}" type="datetimeFigureOut">
              <a:rPr lang="de-DE" smtClean="0"/>
              <a:t>21.05.19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ABA12-638D-7B4F-8F6F-4EFD08AE5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5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15365-97F3-0444-970B-92F320AE4A91}" type="datetimeFigureOut">
              <a:rPr lang="de-DE" smtClean="0"/>
              <a:t>21.05.19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ABA12-638D-7B4F-8F6F-4EFD08AE51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51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745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16410DE-01B3-2143-A0D3-8B2E8848C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" y="2560941"/>
            <a:ext cx="3490557" cy="70295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81C45EC-C3D0-654D-98F5-F05D5E446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0" y="714115"/>
            <a:ext cx="5765800" cy="614388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BC5CFF8-D81E-3741-836A-DF439AA4F1F7}"/>
              </a:ext>
            </a:extLst>
          </p:cNvPr>
          <p:cNvSpPr txBox="1"/>
          <p:nvPr/>
        </p:nvSpPr>
        <p:spPr>
          <a:xfrm rot="16200000">
            <a:off x="9367762" y="3660062"/>
            <a:ext cx="5156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solidFill>
                  <a:schemeClr val="bg1">
                    <a:lumMod val="85000"/>
                  </a:schemeClr>
                </a:solidFill>
              </a:rPr>
              <a:t>Die Grafik steht unter der </a:t>
            </a:r>
            <a:r>
              <a:rPr lang="de-DE" sz="1200" i="1" dirty="0">
                <a:solidFill>
                  <a:schemeClr val="bg1">
                    <a:lumMod val="85000"/>
                  </a:schemeClr>
                </a:solidFill>
                <a:hlinkClick r:id="rId5"/>
              </a:rPr>
              <a:t>CC BY 4.0</a:t>
            </a:r>
            <a:r>
              <a:rPr lang="de-DE" sz="1200" i="1" dirty="0">
                <a:solidFill>
                  <a:schemeClr val="bg1">
                    <a:lumMod val="85000"/>
                  </a:schemeClr>
                </a:solidFill>
              </a:rPr>
              <a:t> Lizenz. Der Name des Urhebers soll wie folgt</a:t>
            </a:r>
          </a:p>
          <a:p>
            <a:r>
              <a:rPr lang="de-DE" sz="1200" i="1" dirty="0">
                <a:solidFill>
                  <a:schemeClr val="bg1">
                    <a:lumMod val="85000"/>
                  </a:schemeClr>
                </a:solidFill>
              </a:rPr>
              <a:t>angegeben werden: Pädagogisches Landesinstitut Rheinland-Pfalz, Axel Jindra</a:t>
            </a:r>
            <a:endParaRPr lang="de-DE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8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-8" b="15487"/>
          <a:stretch/>
        </p:blipFill>
        <p:spPr>
          <a:xfrm>
            <a:off x="0" y="0"/>
            <a:ext cx="12193200" cy="6876000"/>
          </a:xfrm>
        </p:spPr>
      </p:pic>
    </p:spTree>
    <p:extLst>
      <p:ext uri="{BB962C8B-B14F-4D97-AF65-F5344CB8AC3E}">
        <p14:creationId xmlns:p14="http://schemas.microsoft.com/office/powerpoint/2010/main" val="9312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4" b="-23924"/>
          <a:stretch/>
        </p:blipFill>
        <p:spPr>
          <a:xfrm>
            <a:off x="0" y="685188"/>
            <a:ext cx="12193200" cy="8125624"/>
          </a:xfrm>
        </p:spPr>
      </p:pic>
    </p:spTree>
    <p:extLst>
      <p:ext uri="{BB962C8B-B14F-4D97-AF65-F5344CB8AC3E}">
        <p14:creationId xmlns:p14="http://schemas.microsoft.com/office/powerpoint/2010/main" val="23194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1162BE3-18E3-F04B-BDC8-D6E5D082B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619" y="1702676"/>
            <a:ext cx="12197337" cy="3111062"/>
          </a:xfrm>
        </p:spPr>
      </p:pic>
    </p:spTree>
    <p:extLst>
      <p:ext uri="{BB962C8B-B14F-4D97-AF65-F5344CB8AC3E}">
        <p14:creationId xmlns:p14="http://schemas.microsoft.com/office/powerpoint/2010/main" val="265419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xel Jindra…">
            <a:extLst>
              <a:ext uri="{FF2B5EF4-FFF2-40B4-BE49-F238E27FC236}">
                <a16:creationId xmlns:a16="http://schemas.microsoft.com/office/drawing/2014/main" id="{D4A56F91-4192-9847-90E0-28F862F2F33F}"/>
              </a:ext>
            </a:extLst>
          </p:cNvPr>
          <p:cNvSpPr txBox="1"/>
          <p:nvPr/>
        </p:nvSpPr>
        <p:spPr>
          <a:xfrm>
            <a:off x="1140377" y="4929706"/>
            <a:ext cx="5523180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R="0" defTabSz="457200" fontAlgn="t">
              <a:spcBef>
                <a:spcPts val="0"/>
              </a:spcBef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de-DE" sz="2000" b="1" dirty="0">
                <a:solidFill>
                  <a:srgbClr val="2235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</a:t>
            </a:r>
            <a:r>
              <a:rPr lang="de-DE" sz="2000" b="1" dirty="0" err="1">
                <a:solidFill>
                  <a:srgbClr val="2235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schulcampus.bildung-rp.de</a:t>
            </a:r>
            <a:endParaRPr lang="de-DE" sz="2000" b="1" dirty="0">
              <a:solidFill>
                <a:srgbClr val="22354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defTabSz="457200" fontAlgn="t">
              <a:spcBef>
                <a:spcPts val="0"/>
              </a:spcBef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de-DE" sz="2000" b="1" dirty="0">
              <a:solidFill>
                <a:srgbClr val="22354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defTabSz="457200" fontAlgn="t">
              <a:spcBef>
                <a:spcPts val="0"/>
              </a:spcBef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de-DE" sz="2000" b="1" dirty="0">
                <a:solidFill>
                  <a:srgbClr val="2235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Axel Jindra</a:t>
            </a:r>
            <a:br>
              <a:rPr lang="de-DE" sz="2000" b="1" dirty="0">
                <a:solidFill>
                  <a:srgbClr val="22354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2000" dirty="0" err="1">
                <a:solidFill>
                  <a:srgbClr val="223543"/>
                </a:solidFill>
              </a:rPr>
              <a:t>axel.jindra@pl.rlp.de</a:t>
            </a:r>
            <a:endParaRPr sz="2000" dirty="0">
              <a:solidFill>
                <a:srgbClr val="2235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8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9213"/>
          <a:stretch/>
        </p:blipFill>
        <p:spPr>
          <a:xfrm>
            <a:off x="0" y="685733"/>
            <a:ext cx="12192000" cy="6192000"/>
          </a:xfr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91" y="2249993"/>
            <a:ext cx="3480009" cy="6823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6" y="2433988"/>
            <a:ext cx="3213609" cy="921384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64" y="6599336"/>
            <a:ext cx="2027764" cy="292530"/>
          </a:xfrm>
          <a:prstGeom prst="rect">
            <a:avLst/>
          </a:prstGeom>
        </p:spPr>
      </p:pic>
      <p:pic>
        <p:nvPicPr>
          <p:cNvPr id="9" name="Bild 2">
            <a:extLst>
              <a:ext uri="{FF2B5EF4-FFF2-40B4-BE49-F238E27FC236}">
                <a16:creationId xmlns:a16="http://schemas.microsoft.com/office/drawing/2014/main" id="{7F53B947-9B26-E946-B2EF-8BD6B063D0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322" y="5351429"/>
            <a:ext cx="1175336" cy="1175336"/>
          </a:xfrm>
          <a:prstGeom prst="rect">
            <a:avLst/>
          </a:prstGeom>
          <a:effectLst>
            <a:outerShdw blurRad="393700" dist="50800" dir="5400000" algn="ctr" rotWithShape="0">
              <a:srgbClr val="000000">
                <a:alpha val="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00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29CC1E9-0D35-E14E-87F3-47CD1659D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72" b="-2372"/>
          <a:stretch/>
        </p:blipFill>
        <p:spPr>
          <a:xfrm>
            <a:off x="0" y="684001"/>
            <a:ext cx="12191998" cy="758824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6037729"/>
            <a:ext cx="755724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de-DE" sz="2800" dirty="0"/>
              <a:t>sperrige Werkzeuge</a:t>
            </a:r>
          </a:p>
        </p:txBody>
      </p:sp>
    </p:spTree>
    <p:extLst>
      <p:ext uri="{BB962C8B-B14F-4D97-AF65-F5344CB8AC3E}">
        <p14:creationId xmlns:p14="http://schemas.microsoft.com/office/powerpoint/2010/main" val="915952588"/>
      </p:ext>
    </p:extLst>
  </p:cSld>
  <p:clrMapOvr>
    <a:masterClrMapping/>
  </p:clrMapOvr>
  <p:transition spd="med"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C49146A-7F8C-0242-9676-5000A8143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001"/>
            <a:ext cx="12192000" cy="65024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6037729"/>
            <a:ext cx="755724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de-DE" sz="2800" dirty="0"/>
              <a:t>modifiziert, ersetzt, ergänzt</a:t>
            </a:r>
          </a:p>
        </p:txBody>
      </p:sp>
    </p:spTree>
    <p:extLst>
      <p:ext uri="{BB962C8B-B14F-4D97-AF65-F5344CB8AC3E}">
        <p14:creationId xmlns:p14="http://schemas.microsoft.com/office/powerpoint/2010/main" val="3834778809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r="-64" b="23451"/>
          <a:stretch/>
        </p:blipFill>
        <p:spPr>
          <a:xfrm>
            <a:off x="0" y="684000"/>
            <a:ext cx="12208715" cy="6228000"/>
          </a:xfrm>
        </p:spPr>
      </p:pic>
      <p:sp>
        <p:nvSpPr>
          <p:cNvPr id="3" name="Textfeld 2"/>
          <p:cNvSpPr txBox="1"/>
          <p:nvPr/>
        </p:nvSpPr>
        <p:spPr>
          <a:xfrm>
            <a:off x="0" y="6037729"/>
            <a:ext cx="755724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de-DE" sz="2800" dirty="0"/>
              <a:t>verstreut liegende Materialien</a:t>
            </a:r>
          </a:p>
        </p:txBody>
      </p:sp>
    </p:spTree>
    <p:extLst>
      <p:ext uri="{BB962C8B-B14F-4D97-AF65-F5344CB8AC3E}">
        <p14:creationId xmlns:p14="http://schemas.microsoft.com/office/powerpoint/2010/main" val="3811785121"/>
      </p:ext>
    </p:extLst>
  </p:cSld>
  <p:clrMapOvr>
    <a:masterClrMapping/>
  </p:clrMapOvr>
  <p:transition spd="med"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726" r="1" b="11726"/>
          <a:stretch/>
        </p:blipFill>
        <p:spPr>
          <a:xfrm>
            <a:off x="0" y="684000"/>
            <a:ext cx="12193200" cy="6228000"/>
          </a:xfrm>
        </p:spPr>
      </p:pic>
      <p:sp>
        <p:nvSpPr>
          <p:cNvPr id="5" name="Textfeld 4"/>
          <p:cNvSpPr txBox="1"/>
          <p:nvPr/>
        </p:nvSpPr>
        <p:spPr>
          <a:xfrm>
            <a:off x="0" y="6037729"/>
            <a:ext cx="755724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de-DE" sz="2800" dirty="0"/>
              <a:t>zentral abgelegt und vernetzt verwendbar</a:t>
            </a:r>
          </a:p>
        </p:txBody>
      </p:sp>
    </p:spTree>
    <p:extLst>
      <p:ext uri="{BB962C8B-B14F-4D97-AF65-F5344CB8AC3E}">
        <p14:creationId xmlns:p14="http://schemas.microsoft.com/office/powerpoint/2010/main" val="426316354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19986" r="5" b="3089"/>
          <a:stretch/>
        </p:blipFill>
        <p:spPr>
          <a:xfrm>
            <a:off x="0" y="684000"/>
            <a:ext cx="12192000" cy="6228000"/>
          </a:xfrm>
        </p:spPr>
      </p:pic>
      <p:sp>
        <p:nvSpPr>
          <p:cNvPr id="4" name="Textfeld 3"/>
          <p:cNvSpPr txBox="1"/>
          <p:nvPr/>
        </p:nvSpPr>
        <p:spPr>
          <a:xfrm>
            <a:off x="0" y="6037729"/>
            <a:ext cx="755724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de-DE" sz="2800" dirty="0"/>
              <a:t>für jede Anwendung eigene Anmeldedaten</a:t>
            </a:r>
          </a:p>
        </p:txBody>
      </p:sp>
    </p:spTree>
    <p:extLst>
      <p:ext uri="{BB962C8B-B14F-4D97-AF65-F5344CB8AC3E}">
        <p14:creationId xmlns:p14="http://schemas.microsoft.com/office/powerpoint/2010/main" val="1279564097"/>
      </p:ext>
    </p:extLst>
  </p:cSld>
  <p:clrMapOvr>
    <a:masterClrMapping/>
  </p:clrMapOvr>
  <p:transition spd="med"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9F31369-BAF5-BF4F-A194-EAEC41C24E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87" b="-13287"/>
          <a:stretch>
            <a:fillRect/>
          </a:stretch>
        </p:blipFill>
        <p:spPr>
          <a:xfrm>
            <a:off x="0" y="684000"/>
            <a:ext cx="12192000" cy="812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6037729"/>
            <a:ext cx="755724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de-DE" sz="2800" dirty="0"/>
              <a:t>durch einen zentralen Zugang ersetzt</a:t>
            </a:r>
          </a:p>
        </p:txBody>
      </p:sp>
    </p:spTree>
    <p:extLst>
      <p:ext uri="{BB962C8B-B14F-4D97-AF65-F5344CB8AC3E}">
        <p14:creationId xmlns:p14="http://schemas.microsoft.com/office/powerpoint/2010/main" val="330910488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49203"/>
          <a:stretch/>
        </p:blipFill>
        <p:spPr>
          <a:xfrm>
            <a:off x="0" y="684000"/>
            <a:ext cx="12193200" cy="6192000"/>
          </a:xfr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D4D15D24-E0BF-BE44-B2F9-69D991B11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6" y="2433988"/>
            <a:ext cx="3213609" cy="921384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91" y="2249993"/>
            <a:ext cx="3480009" cy="682395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14" y="1703721"/>
            <a:ext cx="6783141" cy="3765123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19" y="2302229"/>
            <a:ext cx="3106669" cy="1200304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64" y="1040524"/>
            <a:ext cx="2967469" cy="699832"/>
          </a:xfrm>
          <a:prstGeom prst="rect">
            <a:avLst/>
          </a:prstGeom>
        </p:spPr>
      </p:pic>
      <p:pic>
        <p:nvPicPr>
          <p:cNvPr id="16" name="Bild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322" y="5351429"/>
            <a:ext cx="1175336" cy="1175336"/>
          </a:xfrm>
          <a:prstGeom prst="rect">
            <a:avLst/>
          </a:prstGeom>
          <a:effectLst>
            <a:outerShdw blurRad="393700" dist="50800" dir="5400000" algn="ctr" rotWithShape="0">
              <a:srgbClr val="000000">
                <a:alpha val="9000"/>
              </a:srgbClr>
            </a:outerShdw>
          </a:effectLst>
        </p:spPr>
      </p:pic>
      <p:pic>
        <p:nvPicPr>
          <p:cNvPr id="11" name="Bild 13">
            <a:extLst>
              <a:ext uri="{FF2B5EF4-FFF2-40B4-BE49-F238E27FC236}">
                <a16:creationId xmlns:a16="http://schemas.microsoft.com/office/drawing/2014/main" id="{BA99CD77-966E-A14B-A09A-8B4063A25A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33" y="3527310"/>
            <a:ext cx="5546567" cy="12003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C749029-72CB-FF4A-9B47-98F082F89B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494" y="2267070"/>
            <a:ext cx="3375917" cy="923600"/>
          </a:xfrm>
          <a:prstGeom prst="rect">
            <a:avLst/>
          </a:prstGeom>
        </p:spPr>
      </p:pic>
      <p:pic>
        <p:nvPicPr>
          <p:cNvPr id="13" name="Bild 3">
            <a:extLst>
              <a:ext uri="{FF2B5EF4-FFF2-40B4-BE49-F238E27FC236}">
                <a16:creationId xmlns:a16="http://schemas.microsoft.com/office/drawing/2014/main" id="{E9C08373-42B3-AC4F-9964-15C940F03B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64" y="6599336"/>
            <a:ext cx="2027764" cy="2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103</Words>
  <Application>Microsoft Macintosh PowerPoint</Application>
  <PresentationFormat>Breitbild</PresentationFormat>
  <Paragraphs>22</Paragraphs>
  <Slides>14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Pädagogisches Landesinstitut RLP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Schulcampus CeBIT 2017</dc:title>
  <dc:subject/>
  <dc:creator>Jindra, Axel (PL)</dc:creator>
  <cp:keywords/>
  <dc:description/>
  <cp:lastModifiedBy>Jindra, Axel (PL)</cp:lastModifiedBy>
  <cp:revision>271</cp:revision>
  <cp:lastPrinted>2018-08-23T07:03:05Z</cp:lastPrinted>
  <dcterms:created xsi:type="dcterms:W3CDTF">2017-03-15T13:19:29Z</dcterms:created>
  <dcterms:modified xsi:type="dcterms:W3CDTF">2019-05-21T07:14:08Z</dcterms:modified>
  <cp:category/>
</cp:coreProperties>
</file>